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Open Sans" charset="1" panose="00000000000000000000"/>
      <p:regular r:id="rId22"/>
    </p:embeddedFont>
    <p:embeddedFont>
      <p:font typeface="Open Sans Bold" charset="1" panose="00000000000000000000"/>
      <p:regular r:id="rId23"/>
    </p:embeddedFont>
    <p:embeddedFont>
      <p:font typeface="Bebas Neue Bold" charset="1" panose="020B0606020202050201"/>
      <p:regular r:id="rId24"/>
    </p:embeddedFont>
    <p:embeddedFont>
      <p:font typeface="League Spartan"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0">
            <a:off x="9144000" y="6229350"/>
            <a:ext cx="8115300" cy="81153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102870"/>
            <a:ext cx="8115300" cy="8436038"/>
            <a:chOff x="0" y="0"/>
            <a:chExt cx="6108573" cy="6350000"/>
          </a:xfrm>
        </p:grpSpPr>
        <p:sp>
          <p:nvSpPr>
            <p:cNvPr name="Freeform 6" id="6"/>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0" t="-22193" r="0" b="-22193"/>
              </a:stretch>
            </a:blipFill>
          </p:spPr>
        </p:sp>
      </p:grpSp>
      <p:grpSp>
        <p:nvGrpSpPr>
          <p:cNvPr name="Group 7" id="7"/>
          <p:cNvGrpSpPr/>
          <p:nvPr/>
        </p:nvGrpSpPr>
        <p:grpSpPr>
          <a:xfrm rot="0">
            <a:off x="8633033" y="2817421"/>
            <a:ext cx="1021933" cy="10219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6934476" y="1831707"/>
            <a:ext cx="2707049" cy="27070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870307" y="6911952"/>
            <a:ext cx="3618714" cy="588949"/>
          </a:xfrm>
          <a:prstGeom prst="rect">
            <a:avLst/>
          </a:prstGeom>
        </p:spPr>
        <p:txBody>
          <a:bodyPr anchor="t" rtlCol="false" tIns="0" lIns="0" bIns="0" rIns="0">
            <a:spAutoFit/>
          </a:bodyPr>
          <a:lstStyle/>
          <a:p>
            <a:pPr algn="l">
              <a:lnSpc>
                <a:spcPts val="4813"/>
              </a:lnSpc>
              <a:spcBef>
                <a:spcPct val="0"/>
              </a:spcBef>
            </a:pPr>
            <a:r>
              <a:rPr lang="en-US" sz="3438">
                <a:solidFill>
                  <a:srgbClr val="FA0000"/>
                </a:solidFill>
                <a:latin typeface="Open Sans"/>
                <a:ea typeface="Open Sans"/>
                <a:cs typeface="Open Sans"/>
                <a:sym typeface="Open Sans"/>
              </a:rPr>
              <a:t>WITH POWER BI</a:t>
            </a:r>
          </a:p>
        </p:txBody>
      </p:sp>
      <p:sp>
        <p:nvSpPr>
          <p:cNvPr name="AutoShape 15" id="15"/>
          <p:cNvSpPr/>
          <p:nvPr/>
        </p:nvSpPr>
        <p:spPr>
          <a:xfrm flipV="true">
            <a:off x="5251096" y="7268339"/>
            <a:ext cx="3066795" cy="0"/>
          </a:xfrm>
          <a:prstGeom prst="line">
            <a:avLst/>
          </a:prstGeom>
          <a:ln cap="rnd" w="19050">
            <a:solidFill>
              <a:srgbClr val="FFFFFF"/>
            </a:solidFill>
            <a:prstDash val="solid"/>
            <a:headEnd type="none" len="sm" w="sm"/>
            <a:tailEnd type="none" len="sm" w="sm"/>
          </a:ln>
        </p:spPr>
      </p:sp>
      <p:sp>
        <p:nvSpPr>
          <p:cNvPr name="Freeform 16" id="16"/>
          <p:cNvSpPr/>
          <p:nvPr/>
        </p:nvSpPr>
        <p:spPr>
          <a:xfrm flipH="false" flipV="false" rot="0">
            <a:off x="3950065" y="704218"/>
            <a:ext cx="1872026" cy="1872026"/>
          </a:xfrm>
          <a:custGeom>
            <a:avLst/>
            <a:gdLst/>
            <a:ahLst/>
            <a:cxnLst/>
            <a:rect r="r" b="b" t="t" l="l"/>
            <a:pathLst>
              <a:path h="1872026" w="1872026">
                <a:moveTo>
                  <a:pt x="0" y="0"/>
                </a:moveTo>
                <a:lnTo>
                  <a:pt x="1872025" y="0"/>
                </a:lnTo>
                <a:lnTo>
                  <a:pt x="1872025" y="1872026"/>
                </a:lnTo>
                <a:lnTo>
                  <a:pt x="0" y="1872026"/>
                </a:lnTo>
                <a:lnTo>
                  <a:pt x="0" y="0"/>
                </a:lnTo>
                <a:close/>
              </a:path>
            </a:pathLst>
          </a:custGeom>
          <a:blipFill>
            <a:blip r:embed="rId5"/>
            <a:stretch>
              <a:fillRect l="0" t="0" r="0" b="0"/>
            </a:stretch>
          </a:blipFill>
        </p:spPr>
      </p:sp>
      <p:sp>
        <p:nvSpPr>
          <p:cNvPr name="TextBox 17" id="17"/>
          <p:cNvSpPr txBox="true"/>
          <p:nvPr/>
        </p:nvSpPr>
        <p:spPr>
          <a:xfrm rot="0">
            <a:off x="1010533" y="472515"/>
            <a:ext cx="152002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Bold"/>
                <a:ea typeface="Open Sans Bold"/>
                <a:cs typeface="Open Sans Bold"/>
                <a:sym typeface="Open Sans Bold"/>
              </a:rPr>
              <a:t>MENTORESS</a:t>
            </a:r>
          </a:p>
        </p:txBody>
      </p:sp>
      <p:sp>
        <p:nvSpPr>
          <p:cNvPr name="TextBox 18" id="18"/>
          <p:cNvSpPr txBox="true"/>
          <p:nvPr/>
        </p:nvSpPr>
        <p:spPr>
          <a:xfrm rot="0">
            <a:off x="889364" y="2966156"/>
            <a:ext cx="7335218" cy="3872303"/>
          </a:xfrm>
          <a:prstGeom prst="rect">
            <a:avLst/>
          </a:prstGeom>
        </p:spPr>
        <p:txBody>
          <a:bodyPr anchor="t" rtlCol="false" tIns="0" lIns="0" bIns="0" rIns="0">
            <a:spAutoFit/>
          </a:bodyPr>
          <a:lstStyle/>
          <a:p>
            <a:pPr algn="ctr">
              <a:lnSpc>
                <a:spcPts val="15445"/>
              </a:lnSpc>
              <a:spcBef>
                <a:spcPct val="0"/>
              </a:spcBef>
            </a:pPr>
            <a:r>
              <a:rPr lang="en-US" sz="11032">
                <a:solidFill>
                  <a:srgbClr val="FFFFFF"/>
                </a:solidFill>
                <a:latin typeface="Bebas Neue Bold"/>
                <a:ea typeface="Bebas Neue Bold"/>
                <a:cs typeface="Bebas Neue Bold"/>
                <a:sym typeface="Bebas Neue Bold"/>
              </a:rPr>
              <a:t>YOUTUBE SONG    ANALYSIS</a:t>
            </a:r>
          </a:p>
        </p:txBody>
      </p:sp>
      <p:sp>
        <p:nvSpPr>
          <p:cNvPr name="Freeform 19" id="19"/>
          <p:cNvSpPr/>
          <p:nvPr/>
        </p:nvSpPr>
        <p:spPr>
          <a:xfrm flipH="false" flipV="false" rot="0">
            <a:off x="6077643" y="6519874"/>
            <a:ext cx="1496931" cy="1496931"/>
          </a:xfrm>
          <a:custGeom>
            <a:avLst/>
            <a:gdLst/>
            <a:ahLst/>
            <a:cxnLst/>
            <a:rect r="r" b="b" t="t" l="l"/>
            <a:pathLst>
              <a:path h="1496931" w="1496931">
                <a:moveTo>
                  <a:pt x="0" y="0"/>
                </a:moveTo>
                <a:lnTo>
                  <a:pt x="1496930" y="0"/>
                </a:lnTo>
                <a:lnTo>
                  <a:pt x="1496930" y="1496930"/>
                </a:lnTo>
                <a:lnTo>
                  <a:pt x="0" y="1496930"/>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0262" y="2600687"/>
            <a:ext cx="18570323" cy="756935"/>
            <a:chOff x="0" y="0"/>
            <a:chExt cx="4890949" cy="199357"/>
          </a:xfrm>
        </p:grpSpPr>
        <p:sp>
          <p:nvSpPr>
            <p:cNvPr name="Freeform 4" id="4"/>
            <p:cNvSpPr/>
            <p:nvPr/>
          </p:nvSpPr>
          <p:spPr>
            <a:xfrm flipH="false" flipV="false" rot="0">
              <a:off x="0" y="0"/>
              <a:ext cx="4890949" cy="199357"/>
            </a:xfrm>
            <a:custGeom>
              <a:avLst/>
              <a:gdLst/>
              <a:ahLst/>
              <a:cxnLst/>
              <a:rect r="r" b="b" t="t" l="l"/>
              <a:pathLst>
                <a:path h="199357" w="4890949">
                  <a:moveTo>
                    <a:pt x="0" y="0"/>
                  </a:moveTo>
                  <a:lnTo>
                    <a:pt x="4890949" y="0"/>
                  </a:lnTo>
                  <a:lnTo>
                    <a:pt x="4890949" y="199357"/>
                  </a:lnTo>
                  <a:lnTo>
                    <a:pt x="0" y="199357"/>
                  </a:lnTo>
                  <a:close/>
                </a:path>
              </a:pathLst>
            </a:custGeom>
            <a:solidFill>
              <a:srgbClr val="FA0000"/>
            </a:solidFill>
          </p:spPr>
        </p:sp>
        <p:sp>
          <p:nvSpPr>
            <p:cNvPr name="TextBox 5" id="5"/>
            <p:cNvSpPr txBox="true"/>
            <p:nvPr/>
          </p:nvSpPr>
          <p:spPr>
            <a:xfrm>
              <a:off x="0" y="-38100"/>
              <a:ext cx="4890949" cy="23745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8159542" y="1780151"/>
            <a:ext cx="1968915" cy="0"/>
          </a:xfrm>
          <a:prstGeom prst="line">
            <a:avLst/>
          </a:prstGeom>
          <a:ln cap="flat" w="19050">
            <a:solidFill>
              <a:srgbClr val="F84444"/>
            </a:solidFill>
            <a:prstDash val="solid"/>
            <a:headEnd type="none" len="sm" w="sm"/>
            <a:tailEnd type="none" len="sm" w="sm"/>
          </a:ln>
        </p:spPr>
      </p:sp>
      <p:sp>
        <p:nvSpPr>
          <p:cNvPr name="Freeform 7" id="7"/>
          <p:cNvSpPr/>
          <p:nvPr/>
        </p:nvSpPr>
        <p:spPr>
          <a:xfrm flipH="false" flipV="false" rot="0">
            <a:off x="586452" y="2026477"/>
            <a:ext cx="6431505" cy="5773737"/>
          </a:xfrm>
          <a:custGeom>
            <a:avLst/>
            <a:gdLst/>
            <a:ahLst/>
            <a:cxnLst/>
            <a:rect r="r" b="b" t="t" l="l"/>
            <a:pathLst>
              <a:path h="5773737" w="6431505">
                <a:moveTo>
                  <a:pt x="0" y="0"/>
                </a:moveTo>
                <a:lnTo>
                  <a:pt x="6431505" y="0"/>
                </a:lnTo>
                <a:lnTo>
                  <a:pt x="6431505" y="5773737"/>
                </a:lnTo>
                <a:lnTo>
                  <a:pt x="0" y="5773737"/>
                </a:lnTo>
                <a:lnTo>
                  <a:pt x="0" y="0"/>
                </a:lnTo>
                <a:close/>
              </a:path>
            </a:pathLst>
          </a:custGeom>
          <a:blipFill>
            <a:blip r:embed="rId4"/>
            <a:stretch>
              <a:fillRect l="0" t="0" r="0" b="0"/>
            </a:stretch>
          </a:blipFill>
        </p:spPr>
      </p:sp>
      <p:sp>
        <p:nvSpPr>
          <p:cNvPr name="Freeform 8" id="8"/>
          <p:cNvSpPr/>
          <p:nvPr/>
        </p:nvSpPr>
        <p:spPr>
          <a:xfrm flipH="false" flipV="false" rot="0">
            <a:off x="11059678" y="2026477"/>
            <a:ext cx="5259973" cy="5773737"/>
          </a:xfrm>
          <a:custGeom>
            <a:avLst/>
            <a:gdLst/>
            <a:ahLst/>
            <a:cxnLst/>
            <a:rect r="r" b="b" t="t" l="l"/>
            <a:pathLst>
              <a:path h="5773737" w="5259973">
                <a:moveTo>
                  <a:pt x="0" y="0"/>
                </a:moveTo>
                <a:lnTo>
                  <a:pt x="5259972" y="0"/>
                </a:lnTo>
                <a:lnTo>
                  <a:pt x="5259972" y="5773737"/>
                </a:lnTo>
                <a:lnTo>
                  <a:pt x="0" y="5773737"/>
                </a:lnTo>
                <a:lnTo>
                  <a:pt x="0" y="0"/>
                </a:lnTo>
                <a:close/>
              </a:path>
            </a:pathLst>
          </a:custGeom>
          <a:blipFill>
            <a:blip r:embed="rId5"/>
            <a:stretch>
              <a:fillRect l="0" t="0" r="0" b="0"/>
            </a:stretch>
          </a:blipFill>
        </p:spPr>
      </p:sp>
      <p:sp>
        <p:nvSpPr>
          <p:cNvPr name="TextBox 9" id="9"/>
          <p:cNvSpPr txBox="true"/>
          <p:nvPr/>
        </p:nvSpPr>
        <p:spPr>
          <a:xfrm rot="0">
            <a:off x="737908" y="7917603"/>
            <a:ext cx="5867278" cy="18199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Open Sans"/>
                <a:ea typeface="Open Sans"/>
                <a:cs typeface="Open Sans"/>
                <a:sym typeface="Open Sans"/>
              </a:rPr>
              <a:t>The distribution of view count vs like count shows a linear distribution such that as the number of views increases the like count also increases</a:t>
            </a:r>
          </a:p>
        </p:txBody>
      </p:sp>
      <p:sp>
        <p:nvSpPr>
          <p:cNvPr name="TextBox 10" id="10"/>
          <p:cNvSpPr txBox="true"/>
          <p:nvPr/>
        </p:nvSpPr>
        <p:spPr>
          <a:xfrm rot="0">
            <a:off x="3001798" y="244475"/>
            <a:ext cx="12987250" cy="1396999"/>
          </a:xfrm>
          <a:prstGeom prst="rect">
            <a:avLst/>
          </a:prstGeom>
        </p:spPr>
        <p:txBody>
          <a:bodyPr anchor="t" rtlCol="false" tIns="0" lIns="0" bIns="0" rIns="0">
            <a:spAutoFit/>
          </a:bodyPr>
          <a:lstStyle/>
          <a:p>
            <a:pPr algn="ctr">
              <a:lnSpc>
                <a:spcPts val="11200"/>
              </a:lnSpc>
              <a:spcBef>
                <a:spcPct val="0"/>
              </a:spcBef>
            </a:pPr>
            <a:r>
              <a:rPr lang="en-US" sz="8000">
                <a:solidFill>
                  <a:srgbClr val="FFFFFF"/>
                </a:solidFill>
                <a:latin typeface="Bebas Neue Bold"/>
                <a:ea typeface="Bebas Neue Bold"/>
                <a:cs typeface="Bebas Neue Bold"/>
                <a:sym typeface="Bebas Neue Bold"/>
              </a:rPr>
              <a:t>Like count vs view count analysis</a:t>
            </a:r>
          </a:p>
        </p:txBody>
      </p:sp>
      <p:sp>
        <p:nvSpPr>
          <p:cNvPr name="TextBox 11" id="11"/>
          <p:cNvSpPr txBox="true"/>
          <p:nvPr/>
        </p:nvSpPr>
        <p:spPr>
          <a:xfrm rot="0">
            <a:off x="10474275" y="7917603"/>
            <a:ext cx="6430778" cy="18199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Open Sans"/>
                <a:ea typeface="Open Sans"/>
                <a:cs typeface="Open Sans"/>
                <a:sym typeface="Open Sans"/>
              </a:rPr>
              <a:t>From the above visualization it shows that most view counts are for songs that are of short durations. As the durations increases the view count decreases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23841" y="2012540"/>
            <a:ext cx="1968915" cy="0"/>
          </a:xfrm>
          <a:prstGeom prst="line">
            <a:avLst/>
          </a:prstGeom>
          <a:ln cap="flat" w="19050">
            <a:solidFill>
              <a:srgbClr val="F84444"/>
            </a:solidFill>
            <a:prstDash val="solid"/>
            <a:headEnd type="none" len="sm" w="sm"/>
            <a:tailEnd type="none" len="sm" w="sm"/>
          </a:ln>
        </p:spPr>
      </p:sp>
      <p:grpSp>
        <p:nvGrpSpPr>
          <p:cNvPr name="Group 4" id="4"/>
          <p:cNvGrpSpPr/>
          <p:nvPr/>
        </p:nvGrpSpPr>
        <p:grpSpPr>
          <a:xfrm rot="0">
            <a:off x="11474947" y="1721436"/>
            <a:ext cx="563158" cy="5631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530559" y="2353189"/>
            <a:ext cx="11207176" cy="5580623"/>
          </a:xfrm>
          <a:custGeom>
            <a:avLst/>
            <a:gdLst/>
            <a:ahLst/>
            <a:cxnLst/>
            <a:rect r="r" b="b" t="t" l="l"/>
            <a:pathLst>
              <a:path h="5580623" w="11207176">
                <a:moveTo>
                  <a:pt x="0" y="0"/>
                </a:moveTo>
                <a:lnTo>
                  <a:pt x="11207177" y="0"/>
                </a:lnTo>
                <a:lnTo>
                  <a:pt x="11207177" y="5580622"/>
                </a:lnTo>
                <a:lnTo>
                  <a:pt x="0" y="5580622"/>
                </a:lnTo>
                <a:lnTo>
                  <a:pt x="0" y="0"/>
                </a:lnTo>
                <a:close/>
              </a:path>
            </a:pathLst>
          </a:custGeom>
          <a:blipFill>
            <a:blip r:embed="rId4"/>
            <a:stretch>
              <a:fillRect l="0" t="0" r="0" b="0"/>
            </a:stretch>
          </a:blipFill>
        </p:spPr>
      </p:sp>
      <p:sp>
        <p:nvSpPr>
          <p:cNvPr name="TextBox 8" id="8"/>
          <p:cNvSpPr txBox="true"/>
          <p:nvPr/>
        </p:nvSpPr>
        <p:spPr>
          <a:xfrm rot="0">
            <a:off x="1623841" y="610852"/>
            <a:ext cx="9148028"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DASHBOARD ANALYSIS</a:t>
            </a:r>
          </a:p>
        </p:txBody>
      </p:sp>
      <p:sp>
        <p:nvSpPr>
          <p:cNvPr name="TextBox 9" id="9"/>
          <p:cNvSpPr txBox="true"/>
          <p:nvPr/>
        </p:nvSpPr>
        <p:spPr>
          <a:xfrm rot="0">
            <a:off x="2765386" y="8331942"/>
            <a:ext cx="10466679" cy="1099185"/>
          </a:xfrm>
          <a:prstGeom prst="rect">
            <a:avLst/>
          </a:prstGeom>
        </p:spPr>
        <p:txBody>
          <a:bodyPr anchor="t" rtlCol="false" tIns="0" lIns="0" bIns="0" rIns="0">
            <a:spAutoFit/>
          </a:bodyPr>
          <a:lstStyle/>
          <a:p>
            <a:pPr algn="l">
              <a:lnSpc>
                <a:spcPts val="2939"/>
              </a:lnSpc>
              <a:spcBef>
                <a:spcPct val="0"/>
              </a:spcBef>
            </a:pPr>
            <a:r>
              <a:rPr lang="en-US" sz="2099">
                <a:solidFill>
                  <a:srgbClr val="FFFFFF"/>
                </a:solidFill>
                <a:latin typeface="Open Sans"/>
                <a:ea typeface="Open Sans"/>
                <a:cs typeface="Open Sans"/>
                <a:sym typeface="Open Sans"/>
              </a:rPr>
              <a:t>The comment count  has shown an increase from 2012 and remains almost constant between 2016 to 2020 but with a little increase then gegins to decrease from 2020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23841" y="2012540"/>
            <a:ext cx="1968915" cy="0"/>
          </a:xfrm>
          <a:prstGeom prst="line">
            <a:avLst/>
          </a:prstGeom>
          <a:ln cap="flat" w="19050">
            <a:solidFill>
              <a:srgbClr val="F84444"/>
            </a:solidFill>
            <a:prstDash val="solid"/>
            <a:headEnd type="none" len="sm" w="sm"/>
            <a:tailEnd type="none" len="sm" w="sm"/>
          </a:ln>
        </p:spPr>
      </p:sp>
      <p:grpSp>
        <p:nvGrpSpPr>
          <p:cNvPr name="Group 4" id="4"/>
          <p:cNvGrpSpPr/>
          <p:nvPr/>
        </p:nvGrpSpPr>
        <p:grpSpPr>
          <a:xfrm rot="0">
            <a:off x="11474947" y="1721436"/>
            <a:ext cx="563158" cy="5631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28700" y="2136365"/>
            <a:ext cx="12690584" cy="6626610"/>
          </a:xfrm>
          <a:custGeom>
            <a:avLst/>
            <a:gdLst/>
            <a:ahLst/>
            <a:cxnLst/>
            <a:rect r="r" b="b" t="t" l="l"/>
            <a:pathLst>
              <a:path h="6626610" w="12690584">
                <a:moveTo>
                  <a:pt x="0" y="0"/>
                </a:moveTo>
                <a:lnTo>
                  <a:pt x="12690584" y="0"/>
                </a:lnTo>
                <a:lnTo>
                  <a:pt x="12690584" y="6626610"/>
                </a:lnTo>
                <a:lnTo>
                  <a:pt x="0" y="6626610"/>
                </a:lnTo>
                <a:lnTo>
                  <a:pt x="0" y="0"/>
                </a:lnTo>
                <a:close/>
              </a:path>
            </a:pathLst>
          </a:custGeom>
          <a:blipFill>
            <a:blip r:embed="rId4"/>
            <a:stretch>
              <a:fillRect l="0" t="0" r="0" b="0"/>
            </a:stretch>
          </a:blipFill>
        </p:spPr>
      </p:sp>
      <p:sp>
        <p:nvSpPr>
          <p:cNvPr name="TextBox 8" id="8"/>
          <p:cNvSpPr txBox="true"/>
          <p:nvPr/>
        </p:nvSpPr>
        <p:spPr>
          <a:xfrm rot="0">
            <a:off x="1623841" y="610852"/>
            <a:ext cx="9148028"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DASHBOARD ANALYSIS</a:t>
            </a:r>
          </a:p>
        </p:txBody>
      </p:sp>
      <p:sp>
        <p:nvSpPr>
          <p:cNvPr name="TextBox 9" id="9"/>
          <p:cNvSpPr txBox="true"/>
          <p:nvPr/>
        </p:nvSpPr>
        <p:spPr>
          <a:xfrm rot="0">
            <a:off x="1770546" y="8820125"/>
            <a:ext cx="10466679" cy="976631"/>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Open Sans"/>
                <a:ea typeface="Open Sans"/>
                <a:cs typeface="Open Sans"/>
                <a:sym typeface="Open Sans"/>
              </a:rPr>
              <a:t>Songs with the tag  of hind songs new song, bollywood song and t-series had the highest view count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23841" y="2012540"/>
            <a:ext cx="1968915" cy="0"/>
          </a:xfrm>
          <a:prstGeom prst="line">
            <a:avLst/>
          </a:prstGeom>
          <a:ln cap="flat" w="19050">
            <a:solidFill>
              <a:srgbClr val="F84444"/>
            </a:solidFill>
            <a:prstDash val="solid"/>
            <a:headEnd type="none" len="sm" w="sm"/>
            <a:tailEnd type="none" len="sm" w="sm"/>
          </a:ln>
        </p:spPr>
      </p:sp>
      <p:grpSp>
        <p:nvGrpSpPr>
          <p:cNvPr name="Group 4" id="4"/>
          <p:cNvGrpSpPr/>
          <p:nvPr/>
        </p:nvGrpSpPr>
        <p:grpSpPr>
          <a:xfrm rot="0">
            <a:off x="11474947" y="1721436"/>
            <a:ext cx="563158" cy="5631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623841" y="2523520"/>
            <a:ext cx="11837684" cy="6114830"/>
          </a:xfrm>
          <a:custGeom>
            <a:avLst/>
            <a:gdLst/>
            <a:ahLst/>
            <a:cxnLst/>
            <a:rect r="r" b="b" t="t" l="l"/>
            <a:pathLst>
              <a:path h="6114830" w="11837684">
                <a:moveTo>
                  <a:pt x="0" y="0"/>
                </a:moveTo>
                <a:lnTo>
                  <a:pt x="11837684" y="0"/>
                </a:lnTo>
                <a:lnTo>
                  <a:pt x="11837684" y="6114830"/>
                </a:lnTo>
                <a:lnTo>
                  <a:pt x="0" y="6114830"/>
                </a:lnTo>
                <a:lnTo>
                  <a:pt x="0" y="0"/>
                </a:lnTo>
                <a:close/>
              </a:path>
            </a:pathLst>
          </a:custGeom>
          <a:blipFill>
            <a:blip r:embed="rId4"/>
            <a:stretch>
              <a:fillRect l="0" t="0" r="0" b="0"/>
            </a:stretch>
          </a:blipFill>
        </p:spPr>
      </p:sp>
      <p:sp>
        <p:nvSpPr>
          <p:cNvPr name="TextBox 8" id="8"/>
          <p:cNvSpPr txBox="true"/>
          <p:nvPr/>
        </p:nvSpPr>
        <p:spPr>
          <a:xfrm rot="0">
            <a:off x="1623841" y="610852"/>
            <a:ext cx="9148028"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DASHBOARD ANALYSIS</a:t>
            </a:r>
          </a:p>
        </p:txBody>
      </p:sp>
      <p:sp>
        <p:nvSpPr>
          <p:cNvPr name="TextBox 9" id="9"/>
          <p:cNvSpPr txBox="true"/>
          <p:nvPr/>
        </p:nvSpPr>
        <p:spPr>
          <a:xfrm rot="0">
            <a:off x="1770546" y="8820125"/>
            <a:ext cx="11265369" cy="976631"/>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Open Sans"/>
                <a:ea typeface="Open Sans"/>
                <a:cs typeface="Open Sans"/>
                <a:sym typeface="Open Sans"/>
              </a:rPr>
              <a:t>Songs with the description of the song and had listed all the music platforms the song was shared to had the highest number of views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56033" y="55188"/>
            <a:ext cx="9000877" cy="1271821"/>
          </a:xfrm>
          <a:prstGeom prst="rect">
            <a:avLst/>
          </a:prstGeom>
        </p:spPr>
        <p:txBody>
          <a:bodyPr anchor="t" rtlCol="false" tIns="0" lIns="0" bIns="0" rIns="0">
            <a:spAutoFit/>
          </a:bodyPr>
          <a:lstStyle/>
          <a:p>
            <a:pPr algn="ctr">
              <a:lnSpc>
                <a:spcPts val="10224"/>
              </a:lnSpc>
              <a:spcBef>
                <a:spcPct val="0"/>
              </a:spcBef>
            </a:pPr>
            <a:r>
              <a:rPr lang="en-US" sz="7303">
                <a:solidFill>
                  <a:srgbClr val="FFFFFF"/>
                </a:solidFill>
                <a:latin typeface="Bebas Neue Bold"/>
                <a:ea typeface="Bebas Neue Bold"/>
                <a:cs typeface="Bebas Neue Bold"/>
                <a:sym typeface="Bebas Neue Bold"/>
              </a:rPr>
              <a:t>Conclusions</a:t>
            </a:r>
          </a:p>
        </p:txBody>
      </p:sp>
      <p:sp>
        <p:nvSpPr>
          <p:cNvPr name="TextBox 4" id="4"/>
          <p:cNvSpPr txBox="true"/>
          <p:nvPr/>
        </p:nvSpPr>
        <p:spPr>
          <a:xfrm rot="0">
            <a:off x="411878" y="981075"/>
            <a:ext cx="16889187" cy="9191143"/>
          </a:xfrm>
          <a:prstGeom prst="rect">
            <a:avLst/>
          </a:prstGeom>
        </p:spPr>
        <p:txBody>
          <a:bodyPr anchor="t" rtlCol="false" tIns="0" lIns="0" bIns="0" rIns="0">
            <a:spAutoFit/>
          </a:bodyPr>
          <a:lstStyle/>
          <a:p>
            <a:pPr algn="l" marL="489868" indent="-244934" lvl="1">
              <a:lnSpc>
                <a:spcPts val="3176"/>
              </a:lnSpc>
              <a:buFont typeface="Arial"/>
              <a:buChar char="•"/>
            </a:pPr>
            <a:r>
              <a:rPr lang="en-US" sz="2268">
                <a:solidFill>
                  <a:srgbClr val="F84444"/>
                </a:solidFill>
                <a:latin typeface="League Spartan"/>
                <a:ea typeface="League Spartan"/>
                <a:cs typeface="League Spartan"/>
                <a:sym typeface="League Spartan"/>
              </a:rPr>
              <a:t>Total Metrics Overview (2010-2023):</a:t>
            </a:r>
          </a:p>
          <a:p>
            <a:pPr algn="l">
              <a:lnSpc>
                <a:spcPts val="3176"/>
              </a:lnSpc>
            </a:pPr>
            <a:r>
              <a:rPr lang="en-US" sz="2268">
                <a:solidFill>
                  <a:srgbClr val="FFFFFF"/>
                </a:solidFill>
                <a:latin typeface="Open Sans"/>
                <a:ea typeface="Open Sans"/>
                <a:cs typeface="Open Sans"/>
                <a:sym typeface="Open Sans"/>
              </a:rPr>
              <a:t>Total Views: 227 billion</a:t>
            </a:r>
          </a:p>
          <a:p>
            <a:pPr algn="l">
              <a:lnSpc>
                <a:spcPts val="3176"/>
              </a:lnSpc>
            </a:pPr>
            <a:r>
              <a:rPr lang="en-US" sz="2268">
                <a:solidFill>
                  <a:srgbClr val="FFFFFF"/>
                </a:solidFill>
                <a:latin typeface="Open Sans"/>
                <a:ea typeface="Open Sans"/>
                <a:cs typeface="Open Sans"/>
                <a:sym typeface="Open Sans"/>
              </a:rPr>
              <a:t>Total Likes: 2 billion</a:t>
            </a:r>
          </a:p>
          <a:p>
            <a:pPr algn="l">
              <a:lnSpc>
                <a:spcPts val="3176"/>
              </a:lnSpc>
            </a:pPr>
            <a:r>
              <a:rPr lang="en-US" sz="2268">
                <a:solidFill>
                  <a:srgbClr val="FFFFFF"/>
                </a:solidFill>
                <a:latin typeface="Open Sans"/>
                <a:ea typeface="Open Sans"/>
                <a:cs typeface="Open Sans"/>
                <a:sym typeface="Open Sans"/>
              </a:rPr>
              <a:t>Total Comments: 49 billion</a:t>
            </a:r>
          </a:p>
          <a:p>
            <a:pPr algn="l" marL="489868" indent="-244934" lvl="1">
              <a:lnSpc>
                <a:spcPts val="3176"/>
              </a:lnSpc>
              <a:buFont typeface="Arial"/>
              <a:buChar char="•"/>
            </a:pPr>
            <a:r>
              <a:rPr lang="en-US" sz="2268">
                <a:solidFill>
                  <a:srgbClr val="F84444"/>
                </a:solidFill>
                <a:latin typeface="League Spartan"/>
                <a:ea typeface="League Spartan"/>
                <a:cs typeface="League Spartan"/>
                <a:sym typeface="League Spartan"/>
              </a:rPr>
              <a:t>Trends Over Time:</a:t>
            </a:r>
          </a:p>
          <a:p>
            <a:pPr algn="l">
              <a:lnSpc>
                <a:spcPts val="3176"/>
              </a:lnSpc>
            </a:pPr>
            <a:r>
              <a:rPr lang="en-US" sz="2268">
                <a:solidFill>
                  <a:srgbClr val="FFFFFF"/>
                </a:solidFill>
                <a:latin typeface="Open Sans"/>
                <a:ea typeface="Open Sans"/>
                <a:cs typeface="Open Sans"/>
                <a:sym typeface="Open Sans"/>
              </a:rPr>
              <a:t>Views: Highest between 2018 and 2019, lowest in 2010. This indicates a significant growth in YouTube's popularity and song content consumption over the years.</a:t>
            </a:r>
          </a:p>
          <a:p>
            <a:pPr algn="l">
              <a:lnSpc>
                <a:spcPts val="3176"/>
              </a:lnSpc>
            </a:pPr>
            <a:r>
              <a:rPr lang="en-US" sz="2268">
                <a:solidFill>
                  <a:srgbClr val="FFFFFF"/>
                </a:solidFill>
                <a:latin typeface="Open Sans"/>
                <a:ea typeface="Open Sans"/>
                <a:cs typeface="Open Sans"/>
                <a:sym typeface="Open Sans"/>
              </a:rPr>
              <a:t>Likes: Similar trend to views with a continuous rise between 2012 and 2018. This suggests that user engagement through likes grew alongside views.</a:t>
            </a:r>
          </a:p>
          <a:p>
            <a:pPr algn="l">
              <a:lnSpc>
                <a:spcPts val="3176"/>
              </a:lnSpc>
            </a:pPr>
            <a:r>
              <a:rPr lang="en-US" sz="2268">
                <a:solidFill>
                  <a:srgbClr val="FFFFFF"/>
                </a:solidFill>
                <a:latin typeface="Open Sans"/>
                <a:ea typeface="Open Sans"/>
                <a:cs typeface="Open Sans"/>
                <a:sym typeface="Open Sans"/>
              </a:rPr>
              <a:t>Comments: Increase from 2012, almost constant from 2016 to 2020, with a slight increase and then a decrease from 2020. This might reflect changing user behavior or engagement strategies.</a:t>
            </a:r>
          </a:p>
          <a:p>
            <a:pPr algn="l" marL="489868" indent="-244934" lvl="1">
              <a:lnSpc>
                <a:spcPts val="3176"/>
              </a:lnSpc>
              <a:buFont typeface="Arial"/>
              <a:buChar char="•"/>
            </a:pPr>
            <a:r>
              <a:rPr lang="en-US" sz="2268">
                <a:solidFill>
                  <a:srgbClr val="F84444"/>
                </a:solidFill>
                <a:latin typeface="League Spartan"/>
                <a:ea typeface="League Spartan"/>
                <a:cs typeface="League Spartan"/>
                <a:sym typeface="League Spartan"/>
              </a:rPr>
              <a:t>View Count vs. Like Count:</a:t>
            </a:r>
          </a:p>
          <a:p>
            <a:pPr algn="l">
              <a:lnSpc>
                <a:spcPts val="3176"/>
              </a:lnSpc>
            </a:pPr>
            <a:r>
              <a:rPr lang="en-US" sz="2268">
                <a:solidFill>
                  <a:srgbClr val="FFFFFF"/>
                </a:solidFill>
                <a:latin typeface="Open Sans"/>
                <a:ea typeface="Open Sans"/>
                <a:cs typeface="Open Sans"/>
                <a:sym typeface="Open Sans"/>
              </a:rPr>
              <a:t>There is a linear distribution showing that as the number of views increases, the like count also increases. This correlation indicates that popular videos tend to receive more likes.</a:t>
            </a:r>
          </a:p>
          <a:p>
            <a:pPr algn="l" marL="489868" indent="-244934" lvl="1">
              <a:lnSpc>
                <a:spcPts val="3176"/>
              </a:lnSpc>
              <a:buFont typeface="Arial"/>
              <a:buChar char="•"/>
            </a:pPr>
            <a:r>
              <a:rPr lang="en-US" sz="2268">
                <a:solidFill>
                  <a:srgbClr val="F84444"/>
                </a:solidFill>
                <a:latin typeface="League Spartan"/>
                <a:ea typeface="League Spartan"/>
                <a:cs typeface="League Spartan"/>
                <a:sym typeface="League Spartan"/>
              </a:rPr>
              <a:t>Content Duration:</a:t>
            </a:r>
          </a:p>
          <a:p>
            <a:pPr algn="l">
              <a:lnSpc>
                <a:spcPts val="3176"/>
              </a:lnSpc>
            </a:pPr>
            <a:r>
              <a:rPr lang="en-US" sz="2268">
                <a:solidFill>
                  <a:srgbClr val="FFFFFF"/>
                </a:solidFill>
                <a:latin typeface="Open Sans"/>
                <a:ea typeface="Open Sans"/>
                <a:cs typeface="Open Sans"/>
                <a:sym typeface="Open Sans"/>
              </a:rPr>
              <a:t>Most view counts are for songs of shorter durations. As the duration increases, the view count decreases. This suggests that shorter videos are more popular and likely to be watched more frequently.</a:t>
            </a:r>
          </a:p>
          <a:p>
            <a:pPr algn="l" marL="489868" indent="-244934" lvl="1">
              <a:lnSpc>
                <a:spcPts val="3176"/>
              </a:lnSpc>
              <a:buFont typeface="Arial"/>
              <a:buChar char="•"/>
            </a:pPr>
            <a:r>
              <a:rPr lang="en-US" sz="2268">
                <a:solidFill>
                  <a:srgbClr val="F84444"/>
                </a:solidFill>
                <a:latin typeface="League Spartan"/>
                <a:ea typeface="League Spartan"/>
                <a:cs typeface="League Spartan"/>
                <a:sym typeface="League Spartan"/>
              </a:rPr>
              <a:t>Tag and Description Impact:</a:t>
            </a:r>
          </a:p>
          <a:p>
            <a:pPr algn="l">
              <a:lnSpc>
                <a:spcPts val="3176"/>
              </a:lnSpc>
            </a:pPr>
            <a:r>
              <a:rPr lang="en-US" sz="2268">
                <a:solidFill>
                  <a:srgbClr val="FFFFFF"/>
                </a:solidFill>
                <a:latin typeface="Open Sans"/>
                <a:ea typeface="Open Sans"/>
                <a:cs typeface="Open Sans"/>
                <a:sym typeface="Open Sans"/>
              </a:rPr>
              <a:t>Songs tagged with "hind songs new song," "bollywood song," and "t-series" had the highest view count. This indicates a strong audience preference for Bollywood and T-Series content.</a:t>
            </a:r>
          </a:p>
          <a:p>
            <a:pPr algn="l">
              <a:lnSpc>
                <a:spcPts val="3176"/>
              </a:lnSpc>
            </a:pPr>
            <a:r>
              <a:rPr lang="en-US" sz="2268">
                <a:solidFill>
                  <a:srgbClr val="FFFFFF"/>
                </a:solidFill>
                <a:latin typeface="Open Sans"/>
                <a:ea typeface="Open Sans"/>
                <a:cs typeface="Open Sans"/>
                <a:sym typeface="Open Sans"/>
              </a:rPr>
              <a:t>Songs with detailed descriptions, including music platform listings, had higher views. This suggests that comprehensive information and cross-platform promotion enhance viewership.</a:t>
            </a:r>
          </a:p>
          <a:p>
            <a:pPr algn="l">
              <a:lnSpc>
                <a:spcPts val="317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56033" y="74238"/>
            <a:ext cx="9000877" cy="1170221"/>
          </a:xfrm>
          <a:prstGeom prst="rect">
            <a:avLst/>
          </a:prstGeom>
        </p:spPr>
        <p:txBody>
          <a:bodyPr anchor="t" rtlCol="false" tIns="0" lIns="0" bIns="0" rIns="0">
            <a:spAutoFit/>
          </a:bodyPr>
          <a:lstStyle/>
          <a:p>
            <a:pPr algn="ctr">
              <a:lnSpc>
                <a:spcPts val="9524"/>
              </a:lnSpc>
              <a:spcBef>
                <a:spcPct val="0"/>
              </a:spcBef>
            </a:pPr>
            <a:r>
              <a:rPr lang="en-US" sz="6803">
                <a:solidFill>
                  <a:srgbClr val="FFFFFF"/>
                </a:solidFill>
                <a:latin typeface="Bebas Neue Bold"/>
                <a:ea typeface="Bebas Neue Bold"/>
                <a:cs typeface="Bebas Neue Bold"/>
                <a:sym typeface="Bebas Neue Bold"/>
              </a:rPr>
              <a:t>RECOMMENDATIONS</a:t>
            </a:r>
          </a:p>
        </p:txBody>
      </p:sp>
      <p:sp>
        <p:nvSpPr>
          <p:cNvPr name="TextBox 4" id="4"/>
          <p:cNvSpPr txBox="true"/>
          <p:nvPr/>
        </p:nvSpPr>
        <p:spPr>
          <a:xfrm rot="0">
            <a:off x="586452" y="1196833"/>
            <a:ext cx="17375977" cy="8725759"/>
          </a:xfrm>
          <a:prstGeom prst="rect">
            <a:avLst/>
          </a:prstGeom>
        </p:spPr>
        <p:txBody>
          <a:bodyPr anchor="t" rtlCol="false" tIns="0" lIns="0" bIns="0" rIns="0">
            <a:spAutoFit/>
          </a:bodyPr>
          <a:lstStyle/>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Optimize Video Length:</a:t>
            </a:r>
          </a:p>
          <a:p>
            <a:pPr algn="l">
              <a:lnSpc>
                <a:spcPts val="3161"/>
              </a:lnSpc>
            </a:pPr>
            <a:r>
              <a:rPr lang="en-US" sz="2257">
                <a:solidFill>
                  <a:srgbClr val="FFFFFF"/>
                </a:solidFill>
                <a:latin typeface="Open Sans"/>
                <a:ea typeface="Open Sans"/>
                <a:cs typeface="Open Sans"/>
                <a:sym typeface="Open Sans"/>
              </a:rPr>
              <a:t>Focus on creating shorter song videos to maximize view counts, as shorter durations tend to attract more viewers.</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Enhance Tags and Descriptions:</a:t>
            </a:r>
          </a:p>
          <a:p>
            <a:pPr algn="l">
              <a:lnSpc>
                <a:spcPts val="3161"/>
              </a:lnSpc>
            </a:pPr>
            <a:r>
              <a:rPr lang="en-US" sz="2257">
                <a:solidFill>
                  <a:srgbClr val="FFFFFF"/>
                </a:solidFill>
                <a:latin typeface="Open Sans"/>
                <a:ea typeface="Open Sans"/>
                <a:cs typeface="Open Sans"/>
                <a:sym typeface="Open Sans"/>
              </a:rPr>
              <a:t>Use popular and relevant tags like "hind songs new song," "bollywood song," and "t-series" to reach a wider audience.</a:t>
            </a:r>
          </a:p>
          <a:p>
            <a:pPr algn="l">
              <a:lnSpc>
                <a:spcPts val="3161"/>
              </a:lnSpc>
            </a:pPr>
            <a:r>
              <a:rPr lang="en-US" sz="2257">
                <a:solidFill>
                  <a:srgbClr val="FFFFFF"/>
                </a:solidFill>
                <a:latin typeface="Open Sans"/>
                <a:ea typeface="Open Sans"/>
                <a:cs typeface="Open Sans"/>
                <a:sym typeface="Open Sans"/>
              </a:rPr>
              <a:t>Include detailed descriptions that list all music platforms where the song is available to increase visibility and engagement.</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Engage with Viewers:</a:t>
            </a:r>
          </a:p>
          <a:p>
            <a:pPr algn="l">
              <a:lnSpc>
                <a:spcPts val="3161"/>
              </a:lnSpc>
            </a:pPr>
            <a:r>
              <a:rPr lang="en-US" sz="2257">
                <a:solidFill>
                  <a:srgbClr val="FFFFFF"/>
                </a:solidFill>
                <a:latin typeface="Open Sans"/>
                <a:ea typeface="Open Sans"/>
                <a:cs typeface="Open Sans"/>
                <a:sym typeface="Open Sans"/>
              </a:rPr>
              <a:t>Encourage viewers to like and comment on videos to boost engagement metrics, which are correlated with higher view counts.</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Monitor Trends:</a:t>
            </a:r>
          </a:p>
          <a:p>
            <a:pPr algn="l">
              <a:lnSpc>
                <a:spcPts val="3161"/>
              </a:lnSpc>
            </a:pPr>
            <a:r>
              <a:rPr lang="en-US" sz="2257">
                <a:solidFill>
                  <a:srgbClr val="FFFFFF"/>
                </a:solidFill>
                <a:latin typeface="Open Sans"/>
                <a:ea typeface="Open Sans"/>
                <a:cs typeface="Open Sans"/>
                <a:sym typeface="Open Sans"/>
              </a:rPr>
              <a:t>Keep track of viewing trends to understand peak periods of user engagement and tailor content releases accordingly, focusing on maintaining high activity around years similar to 2018-2019.</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Leverage Cross-Platform Promotion:</a:t>
            </a:r>
          </a:p>
          <a:p>
            <a:pPr algn="l">
              <a:lnSpc>
                <a:spcPts val="3161"/>
              </a:lnSpc>
            </a:pPr>
            <a:r>
              <a:rPr lang="en-US" sz="2257">
                <a:solidFill>
                  <a:srgbClr val="FFFFFF"/>
                </a:solidFill>
                <a:latin typeface="Open Sans"/>
                <a:ea typeface="Open Sans"/>
                <a:cs typeface="Open Sans"/>
                <a:sym typeface="Open Sans"/>
              </a:rPr>
              <a:t>Promote songs across various platforms and include this information in the video descriptions to enhance discoverability and drive more views.</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Maintain Consistent Quality:</a:t>
            </a:r>
          </a:p>
          <a:p>
            <a:pPr algn="l">
              <a:lnSpc>
                <a:spcPts val="3161"/>
              </a:lnSpc>
            </a:pPr>
            <a:r>
              <a:rPr lang="en-US" sz="2257">
                <a:solidFill>
                  <a:srgbClr val="FFFFFF"/>
                </a:solidFill>
                <a:latin typeface="Open Sans"/>
                <a:ea typeface="Open Sans"/>
                <a:cs typeface="Open Sans"/>
                <a:sym typeface="Open Sans"/>
              </a:rPr>
              <a:t>Focus on the consistent quality of content to retain audience interest and encourage repeated views, likes, and comments.</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Analyze Competitor Strategies:</a:t>
            </a:r>
          </a:p>
          <a:p>
            <a:pPr algn="l">
              <a:lnSpc>
                <a:spcPts val="3161"/>
              </a:lnSpc>
            </a:pPr>
            <a:r>
              <a:rPr lang="en-US" sz="2257">
                <a:solidFill>
                  <a:srgbClr val="FFFFFF"/>
                </a:solidFill>
                <a:latin typeface="Open Sans"/>
                <a:ea typeface="Open Sans"/>
                <a:cs typeface="Open Sans"/>
                <a:sym typeface="Open Sans"/>
              </a:rPr>
              <a:t>Study successful videos and channels (especially T-Series) to understand what drives their high view counts and adapt similar strategies for your content.</a:t>
            </a:r>
          </a:p>
          <a:p>
            <a:pPr algn="l" marL="487497" indent="-243749" lvl="1">
              <a:lnSpc>
                <a:spcPts val="3161"/>
              </a:lnSpc>
              <a:buFont typeface="Arial"/>
              <a:buChar char="•"/>
            </a:pPr>
            <a:r>
              <a:rPr lang="en-US" sz="2257">
                <a:solidFill>
                  <a:srgbClr val="F84444"/>
                </a:solidFill>
                <a:latin typeface="League Spartan"/>
                <a:ea typeface="League Spartan"/>
                <a:cs typeface="League Spartan"/>
                <a:sym typeface="League Spartan"/>
              </a:rPr>
              <a:t>Adapt to Audience Preferences:</a:t>
            </a:r>
          </a:p>
          <a:p>
            <a:pPr algn="l">
              <a:lnSpc>
                <a:spcPts val="3161"/>
              </a:lnSpc>
            </a:pPr>
            <a:r>
              <a:rPr lang="en-US" sz="2257">
                <a:solidFill>
                  <a:srgbClr val="FFFFFF"/>
                </a:solidFill>
                <a:latin typeface="Open Sans"/>
                <a:ea typeface="Open Sans"/>
                <a:cs typeface="Open Sans"/>
                <a:sym typeface="Open Sans"/>
              </a:rPr>
              <a:t>Continuously analyze audience preferences and feedback to create content that resonates well with viewers, ensuring relevance and high engagement.</a:t>
            </a:r>
          </a:p>
          <a:p>
            <a:pPr algn="l">
              <a:lnSpc>
                <a:spcPts val="316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28700"/>
            <a:ext cx="9258300" cy="92583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4"/>
              <a:stretch>
                <a:fillRect l="-19230" t="0" r="-31428" b="0"/>
              </a:stretch>
            </a:blipFill>
          </p:spPr>
        </p:sp>
      </p:grpSp>
      <p:grpSp>
        <p:nvGrpSpPr>
          <p:cNvPr name="Group 5" id="5"/>
          <p:cNvGrpSpPr/>
          <p:nvPr/>
        </p:nvGrpSpPr>
        <p:grpSpPr>
          <a:xfrm rot="0">
            <a:off x="5793283" y="2934745"/>
            <a:ext cx="1021933" cy="10219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11402078" y="3966203"/>
            <a:ext cx="1968915" cy="0"/>
          </a:xfrm>
          <a:prstGeom prst="line">
            <a:avLst/>
          </a:prstGeom>
          <a:ln cap="flat" w="19050">
            <a:solidFill>
              <a:srgbClr val="F84444"/>
            </a:solidFill>
            <a:prstDash val="solid"/>
            <a:headEnd type="none" len="sm" w="sm"/>
            <a:tailEnd type="none" len="sm" w="sm"/>
          </a:ln>
        </p:spPr>
      </p:sp>
      <p:sp>
        <p:nvSpPr>
          <p:cNvPr name="TextBox 9" id="9"/>
          <p:cNvSpPr txBox="true"/>
          <p:nvPr/>
        </p:nvSpPr>
        <p:spPr>
          <a:xfrm rot="0">
            <a:off x="10918701" y="4873625"/>
            <a:ext cx="4904585"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THANK YOU</a:t>
            </a:r>
          </a:p>
        </p:txBody>
      </p:sp>
      <p:sp>
        <p:nvSpPr>
          <p:cNvPr name="AutoShape 10" id="10"/>
          <p:cNvSpPr/>
          <p:nvPr/>
        </p:nvSpPr>
        <p:spPr>
          <a:xfrm>
            <a:off x="11402078" y="6802201"/>
            <a:ext cx="1968915" cy="0"/>
          </a:xfrm>
          <a:prstGeom prst="line">
            <a:avLst/>
          </a:prstGeom>
          <a:ln cap="flat" w="19050">
            <a:solidFill>
              <a:srgbClr val="F84444"/>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16282" y="5143500"/>
            <a:ext cx="8115300" cy="81153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135170" y="2079652"/>
            <a:ext cx="6127696" cy="6127696"/>
            <a:chOff x="0" y="0"/>
            <a:chExt cx="812800" cy="812800"/>
          </a:xfrm>
        </p:grpSpPr>
        <p:sp>
          <p:nvSpPr>
            <p:cNvPr name="Freeform 7" id="7"/>
            <p:cNvSpPr/>
            <p:nvPr/>
          </p:nvSpPr>
          <p:spPr>
            <a:xfrm flipH="true" flipV="false" rot="0">
              <a:off x="0" y="0"/>
              <a:ext cx="812800" cy="812800"/>
            </a:xfrm>
            <a:custGeom>
              <a:avLst/>
              <a:gdLst/>
              <a:ahLst/>
              <a:cxnLst/>
              <a:rect r="r" b="b" t="t" l="l"/>
              <a:pathLst>
                <a:path h="812800" w="812800">
                  <a:moveTo>
                    <a:pt x="783741" y="0"/>
                  </a:moveTo>
                  <a:lnTo>
                    <a:pt x="29059" y="0"/>
                  </a:lnTo>
                  <a:cubicBezTo>
                    <a:pt x="13010" y="0"/>
                    <a:pt x="0" y="13010"/>
                    <a:pt x="0" y="29059"/>
                  </a:cubicBezTo>
                  <a:lnTo>
                    <a:pt x="0" y="783741"/>
                  </a:lnTo>
                  <a:cubicBezTo>
                    <a:pt x="0" y="799790"/>
                    <a:pt x="13010" y="812800"/>
                    <a:pt x="29059" y="812800"/>
                  </a:cubicBezTo>
                  <a:lnTo>
                    <a:pt x="783741" y="812800"/>
                  </a:lnTo>
                  <a:cubicBezTo>
                    <a:pt x="799790" y="812800"/>
                    <a:pt x="812800" y="799790"/>
                    <a:pt x="812800" y="783741"/>
                  </a:cubicBezTo>
                  <a:lnTo>
                    <a:pt x="812800" y="29059"/>
                  </a:lnTo>
                  <a:cubicBezTo>
                    <a:pt x="812800" y="13010"/>
                    <a:pt x="799790" y="0"/>
                    <a:pt x="783741" y="0"/>
                  </a:cubicBezTo>
                  <a:close/>
                </a:path>
              </a:pathLst>
            </a:custGeom>
            <a:blipFill>
              <a:blip r:embed="rId4"/>
              <a:stretch>
                <a:fillRect l="-25046" t="0" r="-25046" b="0"/>
              </a:stretch>
            </a:blipFill>
          </p:spPr>
        </p:sp>
      </p:grpSp>
      <p:grpSp>
        <p:nvGrpSpPr>
          <p:cNvPr name="Group 8" id="8"/>
          <p:cNvGrpSpPr/>
          <p:nvPr/>
        </p:nvGrpSpPr>
        <p:grpSpPr>
          <a:xfrm rot="0">
            <a:off x="7751900" y="3111197"/>
            <a:ext cx="1021933" cy="10219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a:off x="10660913" y="2089177"/>
            <a:ext cx="1968915" cy="0"/>
          </a:xfrm>
          <a:prstGeom prst="line">
            <a:avLst/>
          </a:prstGeom>
          <a:ln cap="flat" w="19050">
            <a:solidFill>
              <a:srgbClr val="F84444"/>
            </a:solidFill>
            <a:prstDash val="solid"/>
            <a:headEnd type="none" len="sm" w="sm"/>
            <a:tailEnd type="none" len="sm" w="sm"/>
          </a:ln>
        </p:spPr>
      </p:sp>
      <p:sp>
        <p:nvSpPr>
          <p:cNvPr name="Freeform 12" id="12"/>
          <p:cNvSpPr/>
          <p:nvPr/>
        </p:nvSpPr>
        <p:spPr>
          <a:xfrm flipH="false" flipV="false" rot="0">
            <a:off x="15983752" y="8452685"/>
            <a:ext cx="1496931" cy="1496931"/>
          </a:xfrm>
          <a:custGeom>
            <a:avLst/>
            <a:gdLst/>
            <a:ahLst/>
            <a:cxnLst/>
            <a:rect r="r" b="b" t="t" l="l"/>
            <a:pathLst>
              <a:path h="1496931" w="1496931">
                <a:moveTo>
                  <a:pt x="0" y="0"/>
                </a:moveTo>
                <a:lnTo>
                  <a:pt x="1496931" y="0"/>
                </a:lnTo>
                <a:lnTo>
                  <a:pt x="1496931" y="1496930"/>
                </a:lnTo>
                <a:lnTo>
                  <a:pt x="0" y="1496930"/>
                </a:lnTo>
                <a:lnTo>
                  <a:pt x="0" y="0"/>
                </a:lnTo>
                <a:close/>
              </a:path>
            </a:pathLst>
          </a:custGeom>
          <a:blipFill>
            <a:blip r:embed="rId5"/>
            <a:stretch>
              <a:fillRect l="0" t="0" r="0" b="0"/>
            </a:stretch>
          </a:blipFill>
        </p:spPr>
      </p:sp>
      <p:sp>
        <p:nvSpPr>
          <p:cNvPr name="Freeform 13" id="13"/>
          <p:cNvSpPr/>
          <p:nvPr/>
        </p:nvSpPr>
        <p:spPr>
          <a:xfrm flipH="false" flipV="false" rot="0">
            <a:off x="1141368" y="285126"/>
            <a:ext cx="1989495" cy="743574"/>
          </a:xfrm>
          <a:custGeom>
            <a:avLst/>
            <a:gdLst/>
            <a:ahLst/>
            <a:cxnLst/>
            <a:rect r="r" b="b" t="t" l="l"/>
            <a:pathLst>
              <a:path h="743574" w="1989495">
                <a:moveTo>
                  <a:pt x="0" y="0"/>
                </a:moveTo>
                <a:lnTo>
                  <a:pt x="1989495" y="0"/>
                </a:lnTo>
                <a:lnTo>
                  <a:pt x="1989495" y="743574"/>
                </a:lnTo>
                <a:lnTo>
                  <a:pt x="0" y="743574"/>
                </a:lnTo>
                <a:lnTo>
                  <a:pt x="0" y="0"/>
                </a:lnTo>
                <a:close/>
              </a:path>
            </a:pathLst>
          </a:custGeom>
          <a:blipFill>
            <a:blip r:embed="rId6"/>
            <a:stretch>
              <a:fillRect l="0" t="0" r="0" b="0"/>
            </a:stretch>
          </a:blipFill>
        </p:spPr>
      </p:sp>
      <p:sp>
        <p:nvSpPr>
          <p:cNvPr name="TextBox 14" id="14"/>
          <p:cNvSpPr txBox="true"/>
          <p:nvPr/>
        </p:nvSpPr>
        <p:spPr>
          <a:xfrm rot="0">
            <a:off x="8936191" y="692178"/>
            <a:ext cx="7387273" cy="1370964"/>
          </a:xfrm>
          <a:prstGeom prst="rect">
            <a:avLst/>
          </a:prstGeom>
        </p:spPr>
        <p:txBody>
          <a:bodyPr anchor="t" rtlCol="false" tIns="0" lIns="0" bIns="0" rIns="0">
            <a:spAutoFit/>
          </a:bodyPr>
          <a:lstStyle/>
          <a:p>
            <a:pPr algn="l">
              <a:lnSpc>
                <a:spcPts val="11060"/>
              </a:lnSpc>
              <a:spcBef>
                <a:spcPct val="0"/>
              </a:spcBef>
            </a:pPr>
            <a:r>
              <a:rPr lang="en-US" sz="7900">
                <a:solidFill>
                  <a:srgbClr val="FFFFFF"/>
                </a:solidFill>
                <a:latin typeface="Bebas Neue Bold"/>
                <a:ea typeface="Bebas Neue Bold"/>
                <a:cs typeface="Bebas Neue Bold"/>
                <a:sym typeface="Bebas Neue Bold"/>
              </a:rPr>
              <a:t>PROBLEM STATEMENT</a:t>
            </a:r>
          </a:p>
        </p:txBody>
      </p:sp>
      <p:sp>
        <p:nvSpPr>
          <p:cNvPr name="TextBox 15" id="15"/>
          <p:cNvSpPr txBox="true"/>
          <p:nvPr/>
        </p:nvSpPr>
        <p:spPr>
          <a:xfrm rot="0">
            <a:off x="8936191" y="2526859"/>
            <a:ext cx="8936442" cy="6032883"/>
          </a:xfrm>
          <a:prstGeom prst="rect">
            <a:avLst/>
          </a:prstGeom>
        </p:spPr>
        <p:txBody>
          <a:bodyPr anchor="t" rtlCol="false" tIns="0" lIns="0" bIns="0" rIns="0">
            <a:spAutoFit/>
          </a:bodyPr>
          <a:lstStyle/>
          <a:p>
            <a:pPr algn="l">
              <a:lnSpc>
                <a:spcPts val="3683"/>
              </a:lnSpc>
            </a:pPr>
            <a:r>
              <a:rPr lang="en-US" sz="2630">
                <a:solidFill>
                  <a:srgbClr val="FFFFFF"/>
                </a:solidFill>
                <a:latin typeface="Open Sans"/>
                <a:ea typeface="Open Sans"/>
                <a:cs typeface="Open Sans"/>
                <a:sym typeface="Open Sans"/>
              </a:rPr>
              <a:t>This project aims to conduct a comprehensive analysis of YouTube songs data using Power BI.</a:t>
            </a:r>
          </a:p>
          <a:p>
            <a:pPr algn="l">
              <a:lnSpc>
                <a:spcPts val="3683"/>
              </a:lnSpc>
            </a:pPr>
            <a:r>
              <a:rPr lang="en-US" sz="2630">
                <a:solidFill>
                  <a:srgbClr val="FFFFFF"/>
                </a:solidFill>
                <a:latin typeface="Open Sans"/>
                <a:ea typeface="Open Sans"/>
                <a:cs typeface="Open Sans"/>
                <a:sym typeface="Open Sans"/>
              </a:rPr>
              <a:t>The dataset contains key attributes such as video ID, channel title, title, description, tags, published date,</a:t>
            </a:r>
          </a:p>
          <a:p>
            <a:pPr algn="l">
              <a:lnSpc>
                <a:spcPts val="3683"/>
              </a:lnSpc>
            </a:pPr>
            <a:r>
              <a:rPr lang="en-US" sz="2630">
                <a:solidFill>
                  <a:srgbClr val="FFFFFF"/>
                </a:solidFill>
                <a:latin typeface="Open Sans"/>
                <a:ea typeface="Open Sans"/>
                <a:cs typeface="Open Sans"/>
                <a:sym typeface="Open Sans"/>
              </a:rPr>
              <a:t>view count, like count, favorite count, comment count, video duration, video definition, and caption</a:t>
            </a:r>
          </a:p>
          <a:p>
            <a:pPr algn="l">
              <a:lnSpc>
                <a:spcPts val="3683"/>
              </a:lnSpc>
            </a:pPr>
            <a:r>
              <a:rPr lang="en-US" sz="2630">
                <a:solidFill>
                  <a:srgbClr val="FFFFFF"/>
                </a:solidFill>
                <a:latin typeface="Open Sans"/>
                <a:ea typeface="Open Sans"/>
                <a:cs typeface="Open Sans"/>
                <a:sym typeface="Open Sans"/>
              </a:rPr>
              <a:t>details. The goal is to utilize Power BI to create insightful visualizations and reports that provide a deeper</a:t>
            </a:r>
          </a:p>
          <a:p>
            <a:pPr algn="l">
              <a:lnSpc>
                <a:spcPts val="3683"/>
              </a:lnSpc>
            </a:pPr>
            <a:r>
              <a:rPr lang="en-US" sz="2630">
                <a:solidFill>
                  <a:srgbClr val="FFFFFF"/>
                </a:solidFill>
                <a:latin typeface="Open Sans"/>
                <a:ea typeface="Open Sans"/>
                <a:cs typeface="Open Sans"/>
                <a:sym typeface="Open Sans"/>
              </a:rPr>
              <a:t>understanding of YouTube songs' performance, popularity, and user engagement. The analysis aims to</a:t>
            </a:r>
          </a:p>
          <a:p>
            <a:pPr algn="l">
              <a:lnSpc>
                <a:spcPts val="3683"/>
              </a:lnSpc>
            </a:pPr>
            <a:r>
              <a:rPr lang="en-US" sz="2630">
                <a:solidFill>
                  <a:srgbClr val="FFFFFF"/>
                </a:solidFill>
                <a:latin typeface="Open Sans"/>
                <a:ea typeface="Open Sans"/>
                <a:cs typeface="Open Sans"/>
                <a:sym typeface="Open Sans"/>
              </a:rPr>
              <a:t>uncover trends, preferences, and patterns in the data to aid content creators and stakeholders in</a:t>
            </a:r>
          </a:p>
          <a:p>
            <a:pPr algn="l">
              <a:lnSpc>
                <a:spcPts val="3683"/>
              </a:lnSpc>
              <a:spcBef>
                <a:spcPct val="0"/>
              </a:spcBef>
            </a:pPr>
            <a:r>
              <a:rPr lang="en-US" sz="2630">
                <a:solidFill>
                  <a:srgbClr val="FFFFFF"/>
                </a:solidFill>
                <a:latin typeface="Open Sans"/>
                <a:ea typeface="Open Sans"/>
                <a:cs typeface="Open Sans"/>
                <a:sym typeface="Open Sans"/>
              </a:rPr>
              <a:t>optimizing their YouTube song 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901369"/>
            <a:ext cx="4083533" cy="8385631"/>
            <a:chOff x="0" y="0"/>
            <a:chExt cx="2847340" cy="5847080"/>
          </a:xfrm>
        </p:grpSpPr>
        <p:sp>
          <p:nvSpPr>
            <p:cNvPr name="Freeform 4" id="4"/>
            <p:cNvSpPr/>
            <p:nvPr/>
          </p:nvSpPr>
          <p:spPr>
            <a:xfrm flipH="false" flipV="false" rot="0">
              <a:off x="0" y="0"/>
              <a:ext cx="2847340" cy="5847080"/>
            </a:xfrm>
            <a:custGeom>
              <a:avLst/>
              <a:gdLst/>
              <a:ahLst/>
              <a:cxnLst/>
              <a:rect r="r" b="b" t="t" l="l"/>
              <a:pathLst>
                <a:path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4"/>
              <a:stretch>
                <a:fillRect l="-18472" t="0" r="-18472" b="0"/>
              </a:stretch>
            </a:blipFill>
          </p:spPr>
        </p:sp>
      </p:grpSp>
      <p:grpSp>
        <p:nvGrpSpPr>
          <p:cNvPr name="Group 5" id="5"/>
          <p:cNvGrpSpPr/>
          <p:nvPr/>
        </p:nvGrpSpPr>
        <p:grpSpPr>
          <a:xfrm rot="0">
            <a:off x="3572566" y="4121567"/>
            <a:ext cx="1021933" cy="10219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6287715" y="2064599"/>
            <a:ext cx="1968915" cy="0"/>
          </a:xfrm>
          <a:prstGeom prst="line">
            <a:avLst/>
          </a:prstGeom>
          <a:ln cap="flat" w="19050">
            <a:solidFill>
              <a:srgbClr val="F84444"/>
            </a:solidFill>
            <a:prstDash val="solid"/>
            <a:headEnd type="none" len="sm" w="sm"/>
            <a:tailEnd type="none" len="sm" w="sm"/>
          </a:ln>
        </p:spPr>
      </p:sp>
      <p:sp>
        <p:nvSpPr>
          <p:cNvPr name="TextBox 9" id="9"/>
          <p:cNvSpPr txBox="true"/>
          <p:nvPr/>
        </p:nvSpPr>
        <p:spPr>
          <a:xfrm rot="0">
            <a:off x="6166064" y="742950"/>
            <a:ext cx="8589900"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PROJECT OBJECTIVES</a:t>
            </a:r>
          </a:p>
        </p:txBody>
      </p:sp>
      <p:sp>
        <p:nvSpPr>
          <p:cNvPr name="TextBox 10" id="10"/>
          <p:cNvSpPr txBox="true"/>
          <p:nvPr/>
        </p:nvSpPr>
        <p:spPr>
          <a:xfrm rot="0">
            <a:off x="4818132" y="2007449"/>
            <a:ext cx="12959185" cy="7763511"/>
          </a:xfrm>
          <a:prstGeom prst="rect">
            <a:avLst/>
          </a:prstGeom>
        </p:spPr>
        <p:txBody>
          <a:bodyPr anchor="t" rtlCol="false" tIns="0" lIns="0" bIns="0" rIns="0">
            <a:spAutoFit/>
          </a:bodyPr>
          <a:lstStyle/>
          <a:p>
            <a:pPr algn="l">
              <a:lnSpc>
                <a:spcPts val="3639"/>
              </a:lnSpc>
            </a:pPr>
          </a:p>
          <a:p>
            <a:pPr algn="l">
              <a:lnSpc>
                <a:spcPts val="3639"/>
              </a:lnSpc>
            </a:pPr>
            <a:r>
              <a:rPr lang="en-US" sz="2599">
                <a:solidFill>
                  <a:srgbClr val="F84444"/>
                </a:solidFill>
                <a:latin typeface="League Spartan"/>
                <a:ea typeface="League Spartan"/>
                <a:cs typeface="League Spartan"/>
                <a:sym typeface="League Spartan"/>
              </a:rPr>
              <a:t>1. Data Cleaning and Preparation:</a:t>
            </a:r>
          </a:p>
          <a:p>
            <a:pPr algn="l">
              <a:lnSpc>
                <a:spcPts val="3639"/>
              </a:lnSpc>
            </a:pPr>
            <a:r>
              <a:rPr lang="en-US" sz="2599">
                <a:solidFill>
                  <a:srgbClr val="FFFFFF"/>
                </a:solidFill>
                <a:latin typeface="Open Sans"/>
                <a:ea typeface="Open Sans"/>
                <a:cs typeface="Open Sans"/>
                <a:sym typeface="Open Sans"/>
              </a:rPr>
              <a:t>- Clean and preprocess the dataset, handling missing values or outliers.</a:t>
            </a:r>
          </a:p>
          <a:p>
            <a:pPr algn="l">
              <a:lnSpc>
                <a:spcPts val="3639"/>
              </a:lnSpc>
            </a:pPr>
            <a:r>
              <a:rPr lang="en-US" sz="2599">
                <a:solidFill>
                  <a:srgbClr val="FFFFFF"/>
                </a:solidFill>
                <a:latin typeface="Open Sans"/>
                <a:ea typeface="Open Sans"/>
                <a:cs typeface="Open Sans"/>
                <a:sym typeface="Open Sans"/>
              </a:rPr>
              <a:t>- Convert relevant columns to appropriate data types.</a:t>
            </a:r>
          </a:p>
          <a:p>
            <a:pPr algn="l">
              <a:lnSpc>
                <a:spcPts val="3639"/>
              </a:lnSpc>
            </a:pPr>
            <a:r>
              <a:rPr lang="en-US" sz="2599">
                <a:solidFill>
                  <a:srgbClr val="F84444"/>
                </a:solidFill>
                <a:latin typeface="League Spartan"/>
                <a:ea typeface="League Spartan"/>
                <a:cs typeface="League Spartan"/>
                <a:sym typeface="League Spartan"/>
              </a:rPr>
              <a:t>2. Exploratory Data Analysis (EDA):</a:t>
            </a:r>
          </a:p>
          <a:p>
            <a:pPr algn="l">
              <a:lnSpc>
                <a:spcPts val="3639"/>
              </a:lnSpc>
            </a:pPr>
            <a:r>
              <a:rPr lang="en-US" sz="2599">
                <a:solidFill>
                  <a:srgbClr val="FFFFFF"/>
                </a:solidFill>
                <a:latin typeface="Open Sans"/>
                <a:ea typeface="Open Sans"/>
                <a:cs typeface="Open Sans"/>
                <a:sym typeface="Open Sans"/>
              </a:rPr>
              <a:t>- Explore patterns and distributions in view counts, like counts, and comments.</a:t>
            </a:r>
          </a:p>
          <a:p>
            <a:pPr algn="l">
              <a:lnSpc>
                <a:spcPts val="3639"/>
              </a:lnSpc>
            </a:pPr>
            <a:r>
              <a:rPr lang="en-US" sz="2599">
                <a:solidFill>
                  <a:srgbClr val="FFFFFF"/>
                </a:solidFill>
                <a:latin typeface="Open Sans"/>
                <a:ea typeface="Open Sans"/>
                <a:cs typeface="Open Sans"/>
                <a:sym typeface="Open Sans"/>
              </a:rPr>
              <a:t>- Identify trends in the popularity and engagement of YouTube song videos.</a:t>
            </a:r>
          </a:p>
          <a:p>
            <a:pPr algn="l">
              <a:lnSpc>
                <a:spcPts val="3639"/>
              </a:lnSpc>
            </a:pPr>
            <a:r>
              <a:rPr lang="en-US" sz="2599">
                <a:solidFill>
                  <a:srgbClr val="F84444"/>
                </a:solidFill>
                <a:latin typeface="League Spartan"/>
                <a:ea typeface="League Spartan"/>
                <a:cs typeface="League Spartan"/>
                <a:sym typeface="League Spartan"/>
              </a:rPr>
              <a:t>3. Content and Channel Analysis:</a:t>
            </a:r>
          </a:p>
          <a:p>
            <a:pPr algn="l">
              <a:lnSpc>
                <a:spcPts val="3639"/>
              </a:lnSpc>
            </a:pPr>
            <a:r>
              <a:rPr lang="en-US" sz="2599">
                <a:solidFill>
                  <a:srgbClr val="FFFFFF"/>
                </a:solidFill>
                <a:latin typeface="Open Sans"/>
                <a:ea typeface="Open Sans"/>
                <a:cs typeface="Open Sans"/>
                <a:sym typeface="Open Sans"/>
              </a:rPr>
              <a:t>- Analyze the distribution of videos across different channels</a:t>
            </a:r>
          </a:p>
          <a:p>
            <a:pPr algn="l">
              <a:lnSpc>
                <a:spcPts val="3639"/>
              </a:lnSpc>
            </a:pPr>
            <a:r>
              <a:rPr lang="en-US" sz="2599">
                <a:solidFill>
                  <a:srgbClr val="FFFFFF"/>
                </a:solidFill>
                <a:latin typeface="Open Sans"/>
                <a:ea typeface="Open Sans"/>
                <a:cs typeface="Open Sans"/>
                <a:sym typeface="Open Sans"/>
              </a:rPr>
              <a:t>- Identify popular tags and their correlation with view counts.</a:t>
            </a:r>
            <a:r>
              <a:rPr lang="en-US" sz="2599">
                <a:solidFill>
                  <a:srgbClr val="FFFFFF"/>
                </a:solidFill>
                <a:latin typeface="Open Sans"/>
                <a:ea typeface="Open Sans"/>
                <a:cs typeface="Open Sans"/>
                <a:sym typeface="Open Sans"/>
              </a:rPr>
              <a:t>.</a:t>
            </a:r>
          </a:p>
          <a:p>
            <a:pPr algn="l">
              <a:lnSpc>
                <a:spcPts val="3639"/>
              </a:lnSpc>
            </a:pPr>
            <a:r>
              <a:rPr lang="en-US" sz="2599">
                <a:solidFill>
                  <a:srgbClr val="F84444"/>
                </a:solidFill>
                <a:latin typeface="League Spartan"/>
                <a:ea typeface="League Spartan"/>
                <a:cs typeface="League Spartan"/>
                <a:sym typeface="League Spartan"/>
              </a:rPr>
              <a:t>4. Temporal Trends:</a:t>
            </a:r>
          </a:p>
          <a:p>
            <a:pPr algn="l">
              <a:lnSpc>
                <a:spcPts val="3639"/>
              </a:lnSpc>
            </a:pPr>
            <a:r>
              <a:rPr lang="en-US" sz="2599">
                <a:solidFill>
                  <a:srgbClr val="FFFFFF"/>
                </a:solidFill>
                <a:latin typeface="Open Sans"/>
                <a:ea typeface="Open Sans"/>
                <a:cs typeface="Open Sans"/>
                <a:sym typeface="Open Sans"/>
              </a:rPr>
              <a:t>- Explore how YouTube song video metrics vary over time.</a:t>
            </a:r>
          </a:p>
          <a:p>
            <a:pPr algn="l">
              <a:lnSpc>
                <a:spcPts val="3639"/>
              </a:lnSpc>
            </a:pPr>
            <a:r>
              <a:rPr lang="en-US" sz="2599">
                <a:solidFill>
                  <a:srgbClr val="FFFFFF"/>
                </a:solidFill>
                <a:latin typeface="Open Sans"/>
                <a:ea typeface="Open Sans"/>
                <a:cs typeface="Open Sans"/>
                <a:sym typeface="Open Sans"/>
              </a:rPr>
              <a:t>- Identify peak publishing times and their impact on engagement.</a:t>
            </a:r>
          </a:p>
          <a:p>
            <a:pPr algn="l">
              <a:lnSpc>
                <a:spcPts val="3639"/>
              </a:lnSpc>
            </a:pPr>
            <a:r>
              <a:rPr lang="en-US" sz="2599">
                <a:solidFill>
                  <a:srgbClr val="F84444"/>
                </a:solidFill>
                <a:latin typeface="League Spartan"/>
                <a:ea typeface="League Spartan"/>
                <a:cs typeface="League Spartan"/>
                <a:sym typeface="League Spartan"/>
              </a:rPr>
              <a:t>5. User Engagement Insights:</a:t>
            </a:r>
          </a:p>
          <a:p>
            <a:pPr algn="l">
              <a:lnSpc>
                <a:spcPts val="3639"/>
              </a:lnSpc>
            </a:pPr>
            <a:r>
              <a:rPr lang="en-US" sz="2599">
                <a:solidFill>
                  <a:srgbClr val="FFFFFF"/>
                </a:solidFill>
                <a:latin typeface="Open Sans"/>
                <a:ea typeface="Open Sans"/>
                <a:cs typeface="Open Sans"/>
                <a:sym typeface="Open Sans"/>
              </a:rPr>
              <a:t>- Investigate relationships between likes, comments, and views.</a:t>
            </a:r>
          </a:p>
          <a:p>
            <a:pPr algn="l">
              <a:lnSpc>
                <a:spcPts val="3639"/>
              </a:lnSpc>
            </a:pPr>
            <a:r>
              <a:rPr lang="en-US" sz="2599">
                <a:solidFill>
                  <a:srgbClr val="FFFFFF"/>
                </a:solidFill>
                <a:latin typeface="Open Sans"/>
                <a:ea typeface="Open Sans"/>
                <a:cs typeface="Open Sans"/>
                <a:sym typeface="Open Sans"/>
              </a:rPr>
              <a:t>- Identify factors influencing user engagement with YouTube song videos.</a:t>
            </a:r>
          </a:p>
          <a:p>
            <a:pPr algn="l">
              <a:lnSpc>
                <a:spcPts val="3639"/>
              </a:lnSpc>
              <a:spcBef>
                <a:spcPct val="0"/>
              </a:spcBef>
            </a:pPr>
          </a:p>
        </p:txBody>
      </p:sp>
      <p:sp>
        <p:nvSpPr>
          <p:cNvPr name="Freeform 11" id="11"/>
          <p:cNvSpPr/>
          <p:nvPr/>
        </p:nvSpPr>
        <p:spPr>
          <a:xfrm flipH="false" flipV="false" rot="0">
            <a:off x="15928508" y="325260"/>
            <a:ext cx="1848809" cy="1576109"/>
          </a:xfrm>
          <a:custGeom>
            <a:avLst/>
            <a:gdLst/>
            <a:ahLst/>
            <a:cxnLst/>
            <a:rect r="r" b="b" t="t" l="l"/>
            <a:pathLst>
              <a:path h="1576109" w="1848809">
                <a:moveTo>
                  <a:pt x="0" y="0"/>
                </a:moveTo>
                <a:lnTo>
                  <a:pt x="1848809" y="0"/>
                </a:lnTo>
                <a:lnTo>
                  <a:pt x="1848809" y="1576109"/>
                </a:lnTo>
                <a:lnTo>
                  <a:pt x="0" y="1576109"/>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86234" y="-4357672"/>
            <a:ext cx="10056315" cy="100563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37027" y="1727122"/>
            <a:ext cx="3416378" cy="6832756"/>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25" t="0" r="-16625" b="0"/>
              </a:stretch>
            </a:blipFill>
          </p:spPr>
        </p:sp>
      </p:grpSp>
      <p:grpSp>
        <p:nvGrpSpPr>
          <p:cNvPr name="Group 8" id="8"/>
          <p:cNvGrpSpPr/>
          <p:nvPr/>
        </p:nvGrpSpPr>
        <p:grpSpPr>
          <a:xfrm rot="0">
            <a:off x="13188826" y="1727122"/>
            <a:ext cx="3416378" cy="6832756"/>
            <a:chOff x="0" y="0"/>
            <a:chExt cx="3175000" cy="6350000"/>
          </a:xfrm>
        </p:grpSpPr>
        <p:sp>
          <p:nvSpPr>
            <p:cNvPr name="Freeform 9" id="9"/>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9990" t="0" r="-190761" b="0"/>
              </a:stretch>
            </a:blipFill>
          </p:spPr>
        </p:sp>
      </p:grpSp>
      <p:grpSp>
        <p:nvGrpSpPr>
          <p:cNvPr name="Group 10" id="10"/>
          <p:cNvGrpSpPr/>
          <p:nvPr/>
        </p:nvGrpSpPr>
        <p:grpSpPr>
          <a:xfrm rot="0">
            <a:off x="9126060" y="5698643"/>
            <a:ext cx="1021933" cy="10219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3" id="13"/>
          <p:cNvSpPr/>
          <p:nvPr/>
        </p:nvSpPr>
        <p:spPr>
          <a:xfrm>
            <a:off x="2138286" y="2373579"/>
            <a:ext cx="1968915" cy="0"/>
          </a:xfrm>
          <a:prstGeom prst="line">
            <a:avLst/>
          </a:prstGeom>
          <a:ln cap="flat" w="19050">
            <a:solidFill>
              <a:srgbClr val="F84444"/>
            </a:solidFill>
            <a:prstDash val="solid"/>
            <a:headEnd type="none" len="sm" w="sm"/>
            <a:tailEnd type="none" len="sm" w="sm"/>
          </a:ln>
        </p:spPr>
      </p:sp>
      <p:sp>
        <p:nvSpPr>
          <p:cNvPr name="TextBox 14" id="14"/>
          <p:cNvSpPr txBox="true"/>
          <p:nvPr/>
        </p:nvSpPr>
        <p:spPr>
          <a:xfrm rot="0">
            <a:off x="1654908" y="730701"/>
            <a:ext cx="8493085"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DATASET DESCRIPTION</a:t>
            </a:r>
          </a:p>
        </p:txBody>
      </p:sp>
      <p:sp>
        <p:nvSpPr>
          <p:cNvPr name="TextBox 15" id="15"/>
          <p:cNvSpPr txBox="true"/>
          <p:nvPr/>
        </p:nvSpPr>
        <p:spPr>
          <a:xfrm rot="0">
            <a:off x="320110" y="2545029"/>
            <a:ext cx="8900090" cy="7190106"/>
          </a:xfrm>
          <a:prstGeom prst="rect">
            <a:avLst/>
          </a:prstGeom>
        </p:spPr>
        <p:txBody>
          <a:bodyPr anchor="t" rtlCol="false" tIns="0" lIns="0" bIns="0" rIns="0">
            <a:spAutoFit/>
          </a:bodyPr>
          <a:lstStyle/>
          <a:p>
            <a:pPr algn="l">
              <a:lnSpc>
                <a:spcPts val="3219"/>
              </a:lnSpc>
            </a:pPr>
            <a:r>
              <a:rPr lang="en-US" sz="2299">
                <a:solidFill>
                  <a:srgbClr val="FFFFFF"/>
                </a:solidFill>
                <a:latin typeface="Open Sans"/>
                <a:ea typeface="Open Sans"/>
                <a:cs typeface="Open Sans"/>
                <a:sym typeface="Open Sans"/>
              </a:rPr>
              <a:t>1. video_id: Unique identifier for each YouTube video.</a:t>
            </a:r>
          </a:p>
          <a:p>
            <a:pPr algn="l">
              <a:lnSpc>
                <a:spcPts val="3219"/>
              </a:lnSpc>
            </a:pPr>
            <a:r>
              <a:rPr lang="en-US" sz="2299">
                <a:solidFill>
                  <a:srgbClr val="FFFFFF"/>
                </a:solidFill>
                <a:latin typeface="Open Sans"/>
                <a:ea typeface="Open Sans"/>
                <a:cs typeface="Open Sans"/>
                <a:sym typeface="Open Sans"/>
              </a:rPr>
              <a:t>2. channelTitle: Title of the YouTube channel publishing the song.</a:t>
            </a:r>
          </a:p>
          <a:p>
            <a:pPr algn="l">
              <a:lnSpc>
                <a:spcPts val="3219"/>
              </a:lnSpc>
            </a:pPr>
            <a:r>
              <a:rPr lang="en-US" sz="2299">
                <a:solidFill>
                  <a:srgbClr val="FFFFFF"/>
                </a:solidFill>
                <a:latin typeface="Open Sans"/>
                <a:ea typeface="Open Sans"/>
                <a:cs typeface="Open Sans"/>
                <a:sym typeface="Open Sans"/>
              </a:rPr>
              <a:t>3. title: Title of the YouTube song video.</a:t>
            </a:r>
          </a:p>
          <a:p>
            <a:pPr algn="l">
              <a:lnSpc>
                <a:spcPts val="3219"/>
              </a:lnSpc>
            </a:pPr>
            <a:r>
              <a:rPr lang="en-US" sz="2299">
                <a:solidFill>
                  <a:srgbClr val="FFFFFF"/>
                </a:solidFill>
                <a:latin typeface="Open Sans"/>
                <a:ea typeface="Open Sans"/>
                <a:cs typeface="Open Sans"/>
                <a:sym typeface="Open Sans"/>
              </a:rPr>
              <a:t>4. description: Description provided for the YouTube song video.</a:t>
            </a:r>
          </a:p>
          <a:p>
            <a:pPr algn="l">
              <a:lnSpc>
                <a:spcPts val="3219"/>
              </a:lnSpc>
            </a:pPr>
            <a:r>
              <a:rPr lang="en-US" sz="2299">
                <a:solidFill>
                  <a:srgbClr val="FFFFFF"/>
                </a:solidFill>
                <a:latin typeface="Open Sans"/>
                <a:ea typeface="Open Sans"/>
                <a:cs typeface="Open Sans"/>
                <a:sym typeface="Open Sans"/>
              </a:rPr>
              <a:t>5. tags: Tags associated with the YouTube song video.</a:t>
            </a:r>
          </a:p>
          <a:p>
            <a:pPr algn="l">
              <a:lnSpc>
                <a:spcPts val="3219"/>
              </a:lnSpc>
            </a:pPr>
            <a:r>
              <a:rPr lang="en-US" sz="2299">
                <a:solidFill>
                  <a:srgbClr val="FFFFFF"/>
                </a:solidFill>
                <a:latin typeface="Open Sans"/>
                <a:ea typeface="Open Sans"/>
                <a:cs typeface="Open Sans"/>
                <a:sym typeface="Open Sans"/>
              </a:rPr>
              <a:t>6. publishedAt: Date and time when the YouTube song video was published.</a:t>
            </a:r>
          </a:p>
          <a:p>
            <a:pPr algn="l">
              <a:lnSpc>
                <a:spcPts val="3219"/>
              </a:lnSpc>
            </a:pPr>
            <a:r>
              <a:rPr lang="en-US" sz="2299">
                <a:solidFill>
                  <a:srgbClr val="FFFFFF"/>
                </a:solidFill>
                <a:latin typeface="Open Sans"/>
                <a:ea typeface="Open Sans"/>
                <a:cs typeface="Open Sans"/>
                <a:sym typeface="Open Sans"/>
              </a:rPr>
              <a:t>7. viewCount: Number of views received by the YouTube song video.</a:t>
            </a:r>
          </a:p>
          <a:p>
            <a:pPr algn="l">
              <a:lnSpc>
                <a:spcPts val="3219"/>
              </a:lnSpc>
            </a:pPr>
            <a:r>
              <a:rPr lang="en-US" sz="2299">
                <a:solidFill>
                  <a:srgbClr val="FFFFFF"/>
                </a:solidFill>
                <a:latin typeface="Open Sans"/>
                <a:ea typeface="Open Sans"/>
                <a:cs typeface="Open Sans"/>
                <a:sym typeface="Open Sans"/>
              </a:rPr>
              <a:t>8. likeCount: Number of likes received by the YouTube song video.</a:t>
            </a:r>
          </a:p>
          <a:p>
            <a:pPr algn="l">
              <a:lnSpc>
                <a:spcPts val="3219"/>
              </a:lnSpc>
            </a:pPr>
            <a:r>
              <a:rPr lang="en-US" sz="2299">
                <a:solidFill>
                  <a:srgbClr val="FFFFFF"/>
                </a:solidFill>
                <a:latin typeface="Open Sans"/>
                <a:ea typeface="Open Sans"/>
                <a:cs typeface="Open Sans"/>
                <a:sym typeface="Open Sans"/>
              </a:rPr>
              <a:t>9. favoriteCount: Number of times the YouTube song video has been marked as a favorite.</a:t>
            </a:r>
          </a:p>
          <a:p>
            <a:pPr algn="l">
              <a:lnSpc>
                <a:spcPts val="3219"/>
              </a:lnSpc>
            </a:pPr>
            <a:r>
              <a:rPr lang="en-US" sz="2299">
                <a:solidFill>
                  <a:srgbClr val="FFFFFF"/>
                </a:solidFill>
                <a:latin typeface="Open Sans"/>
                <a:ea typeface="Open Sans"/>
                <a:cs typeface="Open Sans"/>
                <a:sym typeface="Open Sans"/>
              </a:rPr>
              <a:t>10. commentCount: Number of comments posted on the YouTube song video.</a:t>
            </a:r>
          </a:p>
          <a:p>
            <a:pPr algn="l">
              <a:lnSpc>
                <a:spcPts val="3219"/>
              </a:lnSpc>
            </a:pPr>
            <a:r>
              <a:rPr lang="en-US" sz="2299">
                <a:solidFill>
                  <a:srgbClr val="FFFFFF"/>
                </a:solidFill>
                <a:latin typeface="Open Sans"/>
                <a:ea typeface="Open Sans"/>
                <a:cs typeface="Open Sans"/>
                <a:sym typeface="Open Sans"/>
              </a:rPr>
              <a:t>11. duration: Duration of the YouTube song video.</a:t>
            </a:r>
          </a:p>
          <a:p>
            <a:pPr algn="l">
              <a:lnSpc>
                <a:spcPts val="3219"/>
              </a:lnSpc>
            </a:pPr>
            <a:r>
              <a:rPr lang="en-US" sz="2299">
                <a:solidFill>
                  <a:srgbClr val="FFFFFF"/>
                </a:solidFill>
                <a:latin typeface="Open Sans"/>
                <a:ea typeface="Open Sans"/>
                <a:cs typeface="Open Sans"/>
                <a:sym typeface="Open Sans"/>
              </a:rPr>
              <a:t>12. definition: Video definition or quality (e.g., HD, SD).</a:t>
            </a:r>
          </a:p>
          <a:p>
            <a:pPr algn="l">
              <a:lnSpc>
                <a:spcPts val="3219"/>
              </a:lnSpc>
              <a:spcBef>
                <a:spcPct val="0"/>
              </a:spcBef>
            </a:pPr>
            <a:r>
              <a:rPr lang="en-US" sz="2299">
                <a:solidFill>
                  <a:srgbClr val="FFFFFF"/>
                </a:solidFill>
                <a:latin typeface="Open Sans"/>
                <a:ea typeface="Open Sans"/>
                <a:cs typeface="Open Sans"/>
                <a:sym typeface="Open Sans"/>
              </a:rPr>
              <a:t>13. caption: Availability of captions for the YouTube song video.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0546" y="1822996"/>
            <a:ext cx="6633782" cy="2653513"/>
            <a:chOff x="0" y="0"/>
            <a:chExt cx="6350000" cy="2540000"/>
          </a:xfrm>
        </p:grpSpPr>
        <p:sp>
          <p:nvSpPr>
            <p:cNvPr name="Freeform 4" id="4"/>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l="0" t="-58746" r="0" b="-6878"/>
              </a:stretch>
            </a:blipFill>
          </p:spPr>
        </p:sp>
      </p:grpSp>
      <p:grpSp>
        <p:nvGrpSpPr>
          <p:cNvPr name="Group 5" id="5"/>
          <p:cNvGrpSpPr/>
          <p:nvPr/>
        </p:nvGrpSpPr>
        <p:grpSpPr>
          <a:xfrm rot="0">
            <a:off x="8712463" y="1822996"/>
            <a:ext cx="6633782" cy="2653513"/>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5"/>
              <a:stretch>
                <a:fillRect l="0" t="-33281" r="0" b="-33281"/>
              </a:stretch>
            </a:blipFill>
          </p:spPr>
        </p:sp>
      </p:grpSp>
      <p:grpSp>
        <p:nvGrpSpPr>
          <p:cNvPr name="Group 7" id="7"/>
          <p:cNvGrpSpPr/>
          <p:nvPr/>
        </p:nvGrpSpPr>
        <p:grpSpPr>
          <a:xfrm rot="0">
            <a:off x="15654380" y="1822996"/>
            <a:ext cx="6633782" cy="2653513"/>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solidFill>
              <a:srgbClr val="F84444"/>
            </a:solidFill>
            <a:ln w="12700">
              <a:solidFill>
                <a:srgbClr val="000000"/>
              </a:solidFill>
            </a:ln>
          </p:spPr>
        </p:sp>
      </p:grpSp>
      <p:grpSp>
        <p:nvGrpSpPr>
          <p:cNvPr name="Group 9" id="9"/>
          <p:cNvGrpSpPr/>
          <p:nvPr/>
        </p:nvGrpSpPr>
        <p:grpSpPr>
          <a:xfrm rot="0">
            <a:off x="1259580" y="2638786"/>
            <a:ext cx="1021933" cy="10219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770546" y="5924309"/>
            <a:ext cx="1968915" cy="0"/>
          </a:xfrm>
          <a:prstGeom prst="line">
            <a:avLst/>
          </a:prstGeom>
          <a:ln cap="flat" w="19050">
            <a:solidFill>
              <a:srgbClr val="F84444"/>
            </a:solidFill>
            <a:prstDash val="solid"/>
            <a:headEnd type="none" len="sm" w="sm"/>
            <a:tailEnd type="none" len="sm" w="sm"/>
          </a:ln>
        </p:spPr>
      </p:sp>
      <p:sp>
        <p:nvSpPr>
          <p:cNvPr name="TextBox 13" id="13"/>
          <p:cNvSpPr txBox="true"/>
          <p:nvPr/>
        </p:nvSpPr>
        <p:spPr>
          <a:xfrm rot="0">
            <a:off x="1010533" y="4855441"/>
            <a:ext cx="9811379" cy="1090294"/>
          </a:xfrm>
          <a:prstGeom prst="rect">
            <a:avLst/>
          </a:prstGeom>
        </p:spPr>
        <p:txBody>
          <a:bodyPr anchor="t" rtlCol="false" tIns="0" lIns="0" bIns="0" rIns="0">
            <a:spAutoFit/>
          </a:bodyPr>
          <a:lstStyle/>
          <a:p>
            <a:pPr algn="l">
              <a:lnSpc>
                <a:spcPts val="8745"/>
              </a:lnSpc>
              <a:spcBef>
                <a:spcPct val="0"/>
              </a:spcBef>
            </a:pPr>
            <a:r>
              <a:rPr lang="en-US" sz="6246">
                <a:solidFill>
                  <a:srgbClr val="FFFFFF"/>
                </a:solidFill>
                <a:latin typeface="Bebas Neue Bold"/>
                <a:ea typeface="Bebas Neue Bold"/>
                <a:cs typeface="Bebas Neue Bold"/>
                <a:sym typeface="Bebas Neue Bold"/>
              </a:rPr>
              <a:t>1. Data Cleaning and Preparation:</a:t>
            </a:r>
          </a:p>
        </p:txBody>
      </p:sp>
      <p:sp>
        <p:nvSpPr>
          <p:cNvPr name="TextBox 14" id="14"/>
          <p:cNvSpPr txBox="true"/>
          <p:nvPr/>
        </p:nvSpPr>
        <p:spPr>
          <a:xfrm rot="0">
            <a:off x="1259580" y="6412460"/>
            <a:ext cx="10769774" cy="2066926"/>
          </a:xfrm>
          <a:prstGeom prst="rect">
            <a:avLst/>
          </a:prstGeom>
        </p:spPr>
        <p:txBody>
          <a:bodyPr anchor="t" rtlCol="false" tIns="0" lIns="0" bIns="0" rIns="0">
            <a:spAutoFit/>
          </a:bodyPr>
          <a:lstStyle/>
          <a:p>
            <a:pPr algn="l">
              <a:lnSpc>
                <a:spcPts val="4199"/>
              </a:lnSpc>
            </a:pPr>
            <a:r>
              <a:rPr lang="en-US" sz="2999">
                <a:solidFill>
                  <a:srgbClr val="FFFFFF"/>
                </a:solidFill>
                <a:latin typeface="Open Sans"/>
                <a:ea typeface="Open Sans"/>
                <a:cs typeface="Open Sans"/>
                <a:sym typeface="Open Sans"/>
              </a:rPr>
              <a:t>Data Cleaning - Droping columns such as video ID and favourite count </a:t>
            </a:r>
          </a:p>
          <a:p>
            <a:pPr algn="l">
              <a:lnSpc>
                <a:spcPts val="4199"/>
              </a:lnSpc>
              <a:spcBef>
                <a:spcPct val="0"/>
              </a:spcBef>
            </a:pPr>
            <a:r>
              <a:rPr lang="en-US" sz="2999">
                <a:solidFill>
                  <a:srgbClr val="FFFFFF"/>
                </a:solidFill>
                <a:latin typeface="Open Sans"/>
                <a:ea typeface="Open Sans"/>
                <a:cs typeface="Open Sans"/>
                <a:sym typeface="Open Sans"/>
              </a:rPr>
              <a:t>Favourite count column was dropped because the rows contained  in all of them</a:t>
            </a:r>
          </a:p>
        </p:txBody>
      </p:sp>
      <p:sp>
        <p:nvSpPr>
          <p:cNvPr name="Freeform 15" id="15"/>
          <p:cNvSpPr/>
          <p:nvPr/>
        </p:nvSpPr>
        <p:spPr>
          <a:xfrm flipH="false" flipV="false" rot="0">
            <a:off x="16510835" y="8509835"/>
            <a:ext cx="1496931" cy="1496931"/>
          </a:xfrm>
          <a:custGeom>
            <a:avLst/>
            <a:gdLst/>
            <a:ahLst/>
            <a:cxnLst/>
            <a:rect r="r" b="b" t="t" l="l"/>
            <a:pathLst>
              <a:path h="1496931" w="1496931">
                <a:moveTo>
                  <a:pt x="0" y="0"/>
                </a:moveTo>
                <a:lnTo>
                  <a:pt x="1496930" y="0"/>
                </a:lnTo>
                <a:lnTo>
                  <a:pt x="1496930" y="1496930"/>
                </a:lnTo>
                <a:lnTo>
                  <a:pt x="0" y="149693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0546" y="1822996"/>
            <a:ext cx="6633782" cy="2653513"/>
            <a:chOff x="0" y="0"/>
            <a:chExt cx="6350000" cy="2540000"/>
          </a:xfrm>
        </p:grpSpPr>
        <p:sp>
          <p:nvSpPr>
            <p:cNvPr name="Freeform 4" id="4"/>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4"/>
              <a:stretch>
                <a:fillRect l="0" t="-58746" r="0" b="-6878"/>
              </a:stretch>
            </a:blipFill>
          </p:spPr>
        </p:sp>
      </p:grpSp>
      <p:grpSp>
        <p:nvGrpSpPr>
          <p:cNvPr name="Group 5" id="5"/>
          <p:cNvGrpSpPr/>
          <p:nvPr/>
        </p:nvGrpSpPr>
        <p:grpSpPr>
          <a:xfrm rot="0">
            <a:off x="8712463" y="1822996"/>
            <a:ext cx="6633782" cy="2653513"/>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5"/>
              <a:stretch>
                <a:fillRect l="0" t="-33281" r="0" b="-33281"/>
              </a:stretch>
            </a:blipFill>
          </p:spPr>
        </p:sp>
      </p:grpSp>
      <p:grpSp>
        <p:nvGrpSpPr>
          <p:cNvPr name="Group 7" id="7"/>
          <p:cNvGrpSpPr/>
          <p:nvPr/>
        </p:nvGrpSpPr>
        <p:grpSpPr>
          <a:xfrm rot="0">
            <a:off x="15654380" y="1822996"/>
            <a:ext cx="6633782" cy="2653513"/>
            <a:chOff x="0" y="0"/>
            <a:chExt cx="6350000" cy="2540000"/>
          </a:xfrm>
        </p:grpSpPr>
        <p:sp>
          <p:nvSpPr>
            <p:cNvPr name="Freeform 8" id="8"/>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solidFill>
              <a:srgbClr val="F84444"/>
            </a:solidFill>
            <a:ln w="12700">
              <a:solidFill>
                <a:srgbClr val="000000"/>
              </a:solidFill>
            </a:ln>
          </p:spPr>
        </p:sp>
      </p:grpSp>
      <p:grpSp>
        <p:nvGrpSpPr>
          <p:cNvPr name="Group 9" id="9"/>
          <p:cNvGrpSpPr/>
          <p:nvPr/>
        </p:nvGrpSpPr>
        <p:grpSpPr>
          <a:xfrm rot="0">
            <a:off x="1259580" y="2638786"/>
            <a:ext cx="1021933" cy="10219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770546" y="5924309"/>
            <a:ext cx="1968915" cy="0"/>
          </a:xfrm>
          <a:prstGeom prst="line">
            <a:avLst/>
          </a:prstGeom>
          <a:ln cap="flat" w="19050">
            <a:solidFill>
              <a:srgbClr val="F84444"/>
            </a:solidFill>
            <a:prstDash val="solid"/>
            <a:headEnd type="none" len="sm" w="sm"/>
            <a:tailEnd type="none" len="sm" w="sm"/>
          </a:ln>
        </p:spPr>
      </p:sp>
      <p:sp>
        <p:nvSpPr>
          <p:cNvPr name="Freeform 13" id="13"/>
          <p:cNvSpPr/>
          <p:nvPr/>
        </p:nvSpPr>
        <p:spPr>
          <a:xfrm flipH="false" flipV="false" rot="0">
            <a:off x="586452" y="5924309"/>
            <a:ext cx="6947045" cy="3924766"/>
          </a:xfrm>
          <a:custGeom>
            <a:avLst/>
            <a:gdLst/>
            <a:ahLst/>
            <a:cxnLst/>
            <a:rect r="r" b="b" t="t" l="l"/>
            <a:pathLst>
              <a:path h="3924766" w="6947045">
                <a:moveTo>
                  <a:pt x="0" y="0"/>
                </a:moveTo>
                <a:lnTo>
                  <a:pt x="6947046" y="0"/>
                </a:lnTo>
                <a:lnTo>
                  <a:pt x="6947046" y="3924766"/>
                </a:lnTo>
                <a:lnTo>
                  <a:pt x="0" y="3924766"/>
                </a:lnTo>
                <a:lnTo>
                  <a:pt x="0" y="0"/>
                </a:lnTo>
                <a:close/>
              </a:path>
            </a:pathLst>
          </a:custGeom>
          <a:blipFill>
            <a:blip r:embed="rId6"/>
            <a:stretch>
              <a:fillRect l="0" t="0" r="0" b="0"/>
            </a:stretch>
          </a:blipFill>
        </p:spPr>
      </p:sp>
      <p:sp>
        <p:nvSpPr>
          <p:cNvPr name="TextBox 14" id="14"/>
          <p:cNvSpPr txBox="true"/>
          <p:nvPr/>
        </p:nvSpPr>
        <p:spPr>
          <a:xfrm rot="0">
            <a:off x="1010533" y="4855441"/>
            <a:ext cx="9811379" cy="1090294"/>
          </a:xfrm>
          <a:prstGeom prst="rect">
            <a:avLst/>
          </a:prstGeom>
        </p:spPr>
        <p:txBody>
          <a:bodyPr anchor="t" rtlCol="false" tIns="0" lIns="0" bIns="0" rIns="0">
            <a:spAutoFit/>
          </a:bodyPr>
          <a:lstStyle/>
          <a:p>
            <a:pPr algn="l">
              <a:lnSpc>
                <a:spcPts val="8745"/>
              </a:lnSpc>
              <a:spcBef>
                <a:spcPct val="0"/>
              </a:spcBef>
            </a:pPr>
            <a:r>
              <a:rPr lang="en-US" sz="6246">
                <a:solidFill>
                  <a:srgbClr val="FFFFFF"/>
                </a:solidFill>
                <a:latin typeface="Bebas Neue Bold"/>
                <a:ea typeface="Bebas Neue Bold"/>
                <a:cs typeface="Bebas Neue Bold"/>
                <a:sym typeface="Bebas Neue Bold"/>
              </a:rPr>
              <a:t>OUtliers</a:t>
            </a:r>
          </a:p>
        </p:txBody>
      </p:sp>
      <p:sp>
        <p:nvSpPr>
          <p:cNvPr name="TextBox 15" id="15"/>
          <p:cNvSpPr txBox="true"/>
          <p:nvPr/>
        </p:nvSpPr>
        <p:spPr>
          <a:xfrm rot="0">
            <a:off x="8404328" y="7091354"/>
            <a:ext cx="9236290" cy="1543051"/>
          </a:xfrm>
          <a:prstGeom prst="rect">
            <a:avLst/>
          </a:prstGeom>
        </p:spPr>
        <p:txBody>
          <a:bodyPr anchor="t" rtlCol="false" tIns="0" lIns="0" bIns="0" rIns="0">
            <a:spAutoFit/>
          </a:bodyPr>
          <a:lstStyle/>
          <a:p>
            <a:pPr algn="l">
              <a:lnSpc>
                <a:spcPts val="4199"/>
              </a:lnSpc>
              <a:spcBef>
                <a:spcPct val="0"/>
              </a:spcBef>
            </a:pPr>
            <a:r>
              <a:rPr lang="en-US" sz="2999">
                <a:solidFill>
                  <a:srgbClr val="FFFFFF"/>
                </a:solidFill>
                <a:latin typeface="Open Sans"/>
                <a:ea typeface="Open Sans"/>
                <a:cs typeface="Open Sans"/>
                <a:sym typeface="Open Sans"/>
              </a:rPr>
              <a:t>Dealing with outliers involved deselecting values from the columns after arranging in either ascending or descending order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211676" y="1961011"/>
            <a:ext cx="1968915" cy="0"/>
          </a:xfrm>
          <a:prstGeom prst="line">
            <a:avLst/>
          </a:prstGeom>
          <a:ln cap="flat" w="19050">
            <a:solidFill>
              <a:srgbClr val="F84444"/>
            </a:solidFill>
            <a:prstDash val="solid"/>
            <a:headEnd type="none" len="sm" w="sm"/>
            <a:tailEnd type="none" len="sm" w="sm"/>
          </a:ln>
        </p:spPr>
      </p:sp>
      <p:sp>
        <p:nvSpPr>
          <p:cNvPr name="Freeform 4" id="4"/>
          <p:cNvSpPr/>
          <p:nvPr/>
        </p:nvSpPr>
        <p:spPr>
          <a:xfrm flipH="false" flipV="false" rot="0">
            <a:off x="1444508" y="1561144"/>
            <a:ext cx="15398983" cy="8534171"/>
          </a:xfrm>
          <a:custGeom>
            <a:avLst/>
            <a:gdLst/>
            <a:ahLst/>
            <a:cxnLst/>
            <a:rect r="r" b="b" t="t" l="l"/>
            <a:pathLst>
              <a:path h="8534171" w="15398983">
                <a:moveTo>
                  <a:pt x="0" y="0"/>
                </a:moveTo>
                <a:lnTo>
                  <a:pt x="15398984" y="0"/>
                </a:lnTo>
                <a:lnTo>
                  <a:pt x="15398984" y="8534170"/>
                </a:lnTo>
                <a:lnTo>
                  <a:pt x="0" y="8534170"/>
                </a:lnTo>
                <a:lnTo>
                  <a:pt x="0" y="0"/>
                </a:lnTo>
                <a:close/>
              </a:path>
            </a:pathLst>
          </a:custGeom>
          <a:blipFill>
            <a:blip r:embed="rId4"/>
            <a:stretch>
              <a:fillRect l="0" t="0" r="0" b="0"/>
            </a:stretch>
          </a:blipFill>
        </p:spPr>
      </p:sp>
      <p:sp>
        <p:nvSpPr>
          <p:cNvPr name="TextBox 5" id="5"/>
          <p:cNvSpPr txBox="true"/>
          <p:nvPr/>
        </p:nvSpPr>
        <p:spPr>
          <a:xfrm rot="0">
            <a:off x="1798879" y="391535"/>
            <a:ext cx="9253760"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POWER BI DASHBOARD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23841" y="2012540"/>
            <a:ext cx="1968915" cy="0"/>
          </a:xfrm>
          <a:prstGeom prst="line">
            <a:avLst/>
          </a:prstGeom>
          <a:ln cap="flat" w="19050">
            <a:solidFill>
              <a:srgbClr val="F84444"/>
            </a:solidFill>
            <a:prstDash val="solid"/>
            <a:headEnd type="none" len="sm" w="sm"/>
            <a:tailEnd type="none" len="sm" w="sm"/>
          </a:ln>
        </p:spPr>
      </p:sp>
      <p:grpSp>
        <p:nvGrpSpPr>
          <p:cNvPr name="Group 4" id="4"/>
          <p:cNvGrpSpPr/>
          <p:nvPr/>
        </p:nvGrpSpPr>
        <p:grpSpPr>
          <a:xfrm rot="0">
            <a:off x="11474947" y="1721436"/>
            <a:ext cx="563158" cy="5631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320384" y="2216895"/>
            <a:ext cx="5506634" cy="7732721"/>
          </a:xfrm>
          <a:custGeom>
            <a:avLst/>
            <a:gdLst/>
            <a:ahLst/>
            <a:cxnLst/>
            <a:rect r="r" b="b" t="t" l="l"/>
            <a:pathLst>
              <a:path h="7732721" w="5506634">
                <a:moveTo>
                  <a:pt x="0" y="0"/>
                </a:moveTo>
                <a:lnTo>
                  <a:pt x="5506634" y="0"/>
                </a:lnTo>
                <a:lnTo>
                  <a:pt x="5506634" y="7732720"/>
                </a:lnTo>
                <a:lnTo>
                  <a:pt x="0" y="7732720"/>
                </a:lnTo>
                <a:lnTo>
                  <a:pt x="0" y="0"/>
                </a:lnTo>
                <a:close/>
              </a:path>
            </a:pathLst>
          </a:custGeom>
          <a:blipFill>
            <a:blip r:embed="rId4"/>
            <a:stretch>
              <a:fillRect l="0" t="0" r="0" b="0"/>
            </a:stretch>
          </a:blipFill>
        </p:spPr>
      </p:sp>
      <p:sp>
        <p:nvSpPr>
          <p:cNvPr name="Freeform 8" id="8"/>
          <p:cNvSpPr/>
          <p:nvPr/>
        </p:nvSpPr>
        <p:spPr>
          <a:xfrm flipH="false" flipV="false" rot="0">
            <a:off x="15983752" y="8452685"/>
            <a:ext cx="1496931" cy="1496931"/>
          </a:xfrm>
          <a:custGeom>
            <a:avLst/>
            <a:gdLst/>
            <a:ahLst/>
            <a:cxnLst/>
            <a:rect r="r" b="b" t="t" l="l"/>
            <a:pathLst>
              <a:path h="1496931" w="1496931">
                <a:moveTo>
                  <a:pt x="0" y="0"/>
                </a:moveTo>
                <a:lnTo>
                  <a:pt x="1496931" y="0"/>
                </a:lnTo>
                <a:lnTo>
                  <a:pt x="1496931" y="1496930"/>
                </a:lnTo>
                <a:lnTo>
                  <a:pt x="0" y="1496930"/>
                </a:lnTo>
                <a:lnTo>
                  <a:pt x="0" y="0"/>
                </a:lnTo>
                <a:close/>
              </a:path>
            </a:pathLst>
          </a:custGeom>
          <a:blipFill>
            <a:blip r:embed="rId5"/>
            <a:stretch>
              <a:fillRect l="0" t="0" r="0" b="0"/>
            </a:stretch>
          </a:blipFill>
        </p:spPr>
      </p:sp>
      <p:sp>
        <p:nvSpPr>
          <p:cNvPr name="TextBox 9" id="9"/>
          <p:cNvSpPr txBox="true"/>
          <p:nvPr/>
        </p:nvSpPr>
        <p:spPr>
          <a:xfrm rot="0">
            <a:off x="1623841" y="610852"/>
            <a:ext cx="9148028"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DASHBOARD ANALYSIS</a:t>
            </a:r>
          </a:p>
        </p:txBody>
      </p:sp>
      <p:sp>
        <p:nvSpPr>
          <p:cNvPr name="TextBox 10" id="10"/>
          <p:cNvSpPr txBox="true"/>
          <p:nvPr/>
        </p:nvSpPr>
        <p:spPr>
          <a:xfrm rot="0">
            <a:off x="8489400" y="4241418"/>
            <a:ext cx="7097412" cy="2150901"/>
          </a:xfrm>
          <a:prstGeom prst="rect">
            <a:avLst/>
          </a:prstGeom>
        </p:spPr>
        <p:txBody>
          <a:bodyPr anchor="t" rtlCol="false" tIns="0" lIns="0" bIns="0" rIns="0">
            <a:spAutoFit/>
          </a:bodyPr>
          <a:lstStyle/>
          <a:p>
            <a:pPr algn="l">
              <a:lnSpc>
                <a:spcPts val="4296"/>
              </a:lnSpc>
              <a:spcBef>
                <a:spcPct val="0"/>
              </a:spcBef>
            </a:pPr>
            <a:r>
              <a:rPr lang="en-US" sz="3068">
                <a:solidFill>
                  <a:srgbClr val="FFFFFF"/>
                </a:solidFill>
                <a:latin typeface="Open Sans"/>
                <a:ea typeface="Open Sans"/>
                <a:cs typeface="Open Sans"/>
                <a:sym typeface="Open Sans"/>
              </a:rPr>
              <a:t>Total view count from 2010 to 2023 equalled 227 billion views while the total sum count was 2 billion likes and comment count was at 49 billion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sp>
        <p:nvSpPr>
          <p:cNvPr name="Freeform 2" id="2"/>
          <p:cNvSpPr/>
          <p:nvPr/>
        </p:nvSpPr>
        <p:spPr>
          <a:xfrm flipH="false" flipV="false" rot="0">
            <a:off x="586452" y="421753"/>
            <a:ext cx="302912" cy="282465"/>
          </a:xfrm>
          <a:custGeom>
            <a:avLst/>
            <a:gdLst/>
            <a:ahLst/>
            <a:cxnLst/>
            <a:rect r="r" b="b" t="t" l="l"/>
            <a:pathLst>
              <a:path h="282465" w="302912">
                <a:moveTo>
                  <a:pt x="0" y="0"/>
                </a:moveTo>
                <a:lnTo>
                  <a:pt x="302912" y="0"/>
                </a:lnTo>
                <a:lnTo>
                  <a:pt x="302912" y="282465"/>
                </a:lnTo>
                <a:lnTo>
                  <a:pt x="0" y="282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23841" y="2012540"/>
            <a:ext cx="1968915" cy="0"/>
          </a:xfrm>
          <a:prstGeom prst="line">
            <a:avLst/>
          </a:prstGeom>
          <a:ln cap="flat" w="19050">
            <a:solidFill>
              <a:srgbClr val="F84444"/>
            </a:solidFill>
            <a:prstDash val="solid"/>
            <a:headEnd type="none" len="sm" w="sm"/>
            <a:tailEnd type="none" len="sm" w="sm"/>
          </a:ln>
        </p:spPr>
      </p:sp>
      <p:grpSp>
        <p:nvGrpSpPr>
          <p:cNvPr name="Group 4" id="4"/>
          <p:cNvGrpSpPr/>
          <p:nvPr/>
        </p:nvGrpSpPr>
        <p:grpSpPr>
          <a:xfrm rot="0">
            <a:off x="11474947" y="1721436"/>
            <a:ext cx="563158" cy="56315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4444"/>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260995" y="2357675"/>
            <a:ext cx="7446989" cy="4449806"/>
          </a:xfrm>
          <a:custGeom>
            <a:avLst/>
            <a:gdLst/>
            <a:ahLst/>
            <a:cxnLst/>
            <a:rect r="r" b="b" t="t" l="l"/>
            <a:pathLst>
              <a:path h="4449806" w="7446989">
                <a:moveTo>
                  <a:pt x="0" y="0"/>
                </a:moveTo>
                <a:lnTo>
                  <a:pt x="7446989" y="0"/>
                </a:lnTo>
                <a:lnTo>
                  <a:pt x="7446989" y="4449805"/>
                </a:lnTo>
                <a:lnTo>
                  <a:pt x="0" y="4449805"/>
                </a:lnTo>
                <a:lnTo>
                  <a:pt x="0" y="0"/>
                </a:lnTo>
                <a:close/>
              </a:path>
            </a:pathLst>
          </a:custGeom>
          <a:blipFill>
            <a:blip r:embed="rId4"/>
            <a:stretch>
              <a:fillRect l="0" t="0" r="0" b="0"/>
            </a:stretch>
          </a:blipFill>
        </p:spPr>
      </p:sp>
      <p:sp>
        <p:nvSpPr>
          <p:cNvPr name="Freeform 8" id="8"/>
          <p:cNvSpPr/>
          <p:nvPr/>
        </p:nvSpPr>
        <p:spPr>
          <a:xfrm flipH="false" flipV="false" rot="0">
            <a:off x="8903459" y="2284594"/>
            <a:ext cx="8355841" cy="4522886"/>
          </a:xfrm>
          <a:custGeom>
            <a:avLst/>
            <a:gdLst/>
            <a:ahLst/>
            <a:cxnLst/>
            <a:rect r="r" b="b" t="t" l="l"/>
            <a:pathLst>
              <a:path h="4522886" w="8355841">
                <a:moveTo>
                  <a:pt x="0" y="0"/>
                </a:moveTo>
                <a:lnTo>
                  <a:pt x="8355841" y="0"/>
                </a:lnTo>
                <a:lnTo>
                  <a:pt x="8355841" y="4522886"/>
                </a:lnTo>
                <a:lnTo>
                  <a:pt x="0" y="4522886"/>
                </a:lnTo>
                <a:lnTo>
                  <a:pt x="0" y="0"/>
                </a:lnTo>
                <a:close/>
              </a:path>
            </a:pathLst>
          </a:custGeom>
          <a:blipFill>
            <a:blip r:embed="rId5"/>
            <a:stretch>
              <a:fillRect l="0" t="0" r="0" b="0"/>
            </a:stretch>
          </a:blipFill>
        </p:spPr>
      </p:sp>
      <p:sp>
        <p:nvSpPr>
          <p:cNvPr name="TextBox 9" id="9"/>
          <p:cNvSpPr txBox="true"/>
          <p:nvPr/>
        </p:nvSpPr>
        <p:spPr>
          <a:xfrm rot="0">
            <a:off x="1623841" y="610852"/>
            <a:ext cx="9148028" cy="1396999"/>
          </a:xfrm>
          <a:prstGeom prst="rect">
            <a:avLst/>
          </a:prstGeom>
        </p:spPr>
        <p:txBody>
          <a:bodyPr anchor="t" rtlCol="false" tIns="0" lIns="0" bIns="0" rIns="0">
            <a:spAutoFit/>
          </a:bodyPr>
          <a:lstStyle/>
          <a:p>
            <a:pPr algn="l">
              <a:lnSpc>
                <a:spcPts val="11200"/>
              </a:lnSpc>
              <a:spcBef>
                <a:spcPct val="0"/>
              </a:spcBef>
            </a:pPr>
            <a:r>
              <a:rPr lang="en-US" sz="8000">
                <a:solidFill>
                  <a:srgbClr val="FFFFFF"/>
                </a:solidFill>
                <a:latin typeface="Bebas Neue Bold"/>
                <a:ea typeface="Bebas Neue Bold"/>
                <a:cs typeface="Bebas Neue Bold"/>
                <a:sym typeface="Bebas Neue Bold"/>
              </a:rPr>
              <a:t>DASHBOARD ANALYSIS</a:t>
            </a:r>
          </a:p>
        </p:txBody>
      </p:sp>
      <p:sp>
        <p:nvSpPr>
          <p:cNvPr name="TextBox 10" id="10"/>
          <p:cNvSpPr txBox="true"/>
          <p:nvPr/>
        </p:nvSpPr>
        <p:spPr>
          <a:xfrm rot="0">
            <a:off x="586452" y="7442244"/>
            <a:ext cx="6569073" cy="1470660"/>
          </a:xfrm>
          <a:prstGeom prst="rect">
            <a:avLst/>
          </a:prstGeom>
        </p:spPr>
        <p:txBody>
          <a:bodyPr anchor="t" rtlCol="false" tIns="0" lIns="0" bIns="0" rIns="0">
            <a:spAutoFit/>
          </a:bodyPr>
          <a:lstStyle/>
          <a:p>
            <a:pPr algn="l">
              <a:lnSpc>
                <a:spcPts val="2939"/>
              </a:lnSpc>
              <a:spcBef>
                <a:spcPct val="0"/>
              </a:spcBef>
            </a:pPr>
            <a:r>
              <a:rPr lang="en-US" sz="2099">
                <a:solidFill>
                  <a:srgbClr val="FFFFFF"/>
                </a:solidFill>
                <a:latin typeface="Open Sans"/>
                <a:ea typeface="Open Sans"/>
                <a:cs typeface="Open Sans"/>
                <a:sym typeface="Open Sans"/>
              </a:rPr>
              <a:t>The view count of songs based on the years shows varying trends with the highest view count being between 2018 and 2019 and the lowest view count being in 2010</a:t>
            </a:r>
          </a:p>
        </p:txBody>
      </p:sp>
      <p:sp>
        <p:nvSpPr>
          <p:cNvPr name="TextBox 11" id="11"/>
          <p:cNvSpPr txBox="true"/>
          <p:nvPr/>
        </p:nvSpPr>
        <p:spPr>
          <a:xfrm rot="0">
            <a:off x="9144000" y="7442244"/>
            <a:ext cx="7097412" cy="1585879"/>
          </a:xfrm>
          <a:prstGeom prst="rect">
            <a:avLst/>
          </a:prstGeom>
        </p:spPr>
        <p:txBody>
          <a:bodyPr anchor="t" rtlCol="false" tIns="0" lIns="0" bIns="0" rIns="0">
            <a:spAutoFit/>
          </a:bodyPr>
          <a:lstStyle/>
          <a:p>
            <a:pPr algn="l">
              <a:lnSpc>
                <a:spcPts val="3176"/>
              </a:lnSpc>
              <a:spcBef>
                <a:spcPct val="0"/>
              </a:spcBef>
            </a:pPr>
            <a:r>
              <a:rPr lang="en-US" sz="2268">
                <a:solidFill>
                  <a:srgbClr val="FFFFFF"/>
                </a:solidFill>
                <a:latin typeface="Open Sans"/>
                <a:ea typeface="Open Sans"/>
                <a:cs typeface="Open Sans"/>
                <a:sym typeface="Open Sans"/>
              </a:rPr>
              <a:t>The lke count of songs based on the years shows varying trends and is almost similar trend  to the view count . There is  a continous rise between 2012 and 2018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DAGKKqanPlg</dc:identifier>
  <dcterms:modified xsi:type="dcterms:W3CDTF">2011-08-01T06:04:30Z</dcterms:modified>
  <cp:revision>1</cp:revision>
  <dc:title>Red Black Modern Music Presentation</dc:title>
</cp:coreProperties>
</file>